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3" r:id="rId5"/>
  </p:sldMasterIdLst>
  <p:notesMasterIdLst>
    <p:notesMasterId r:id="rId30"/>
  </p:notesMasterIdLst>
  <p:sldIdLst>
    <p:sldId id="287" r:id="rId6"/>
    <p:sldId id="280" r:id="rId7"/>
    <p:sldId id="258" r:id="rId8"/>
    <p:sldId id="422" r:id="rId9"/>
    <p:sldId id="270" r:id="rId10"/>
    <p:sldId id="423" r:id="rId11"/>
    <p:sldId id="272" r:id="rId12"/>
    <p:sldId id="274" r:id="rId13"/>
    <p:sldId id="417" r:id="rId14"/>
    <p:sldId id="419" r:id="rId15"/>
    <p:sldId id="420" r:id="rId16"/>
    <p:sldId id="421" r:id="rId17"/>
    <p:sldId id="276" r:id="rId18"/>
    <p:sldId id="413" r:id="rId19"/>
    <p:sldId id="410" r:id="rId20"/>
    <p:sldId id="279" r:id="rId21"/>
    <p:sldId id="411" r:id="rId22"/>
    <p:sldId id="412" r:id="rId23"/>
    <p:sldId id="278" r:id="rId24"/>
    <p:sldId id="418" r:id="rId25"/>
    <p:sldId id="281" r:id="rId26"/>
    <p:sldId id="415" r:id="rId27"/>
    <p:sldId id="416" r:id="rId28"/>
    <p:sldId id="283" r:id="rId29"/>
  </p:sldIdLst>
  <p:sldSz cx="18288000" cy="10287000"/>
  <p:notesSz cx="6858000" cy="9144000"/>
  <p:embeddedFontLst>
    <p:embeddedFont>
      <p:font typeface="VIC" panose="020B0604020202020204" charset="0"/>
      <p:regular r:id="rId31"/>
      <p:bold r:id="rId32"/>
      <p:italic r:id="rId33"/>
      <p:boldItalic r:id="rId34"/>
    </p:embeddedFont>
    <p:embeddedFont>
      <p:font typeface="VIC 1" panose="020B0604020202020204" charset="0"/>
      <p:regular r:id="rId35"/>
    </p:embeddedFont>
    <p:embeddedFont>
      <p:font typeface="VIC SemiBold" panose="020B0604020202020204" charset="0"/>
      <p:bold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1438B32-66C4-AA29-9795-55F908760DD4}" name="Katherine Murtagh (VMC)" initials="KM" userId="S::katherine.murtagh@vmc.vic.gov.au::0fa2ff8b-2d51-467e-818b-f61558d45747" providerId="AD"/>
  <p188:author id="{C52F2B4A-266B-BE10-7B8C-1EF89BD6B1C9}" name="s4025913@rmit.edu.vn" initials="s4" userId="S::urn:spo:guest#s4025913@rmit.edu.vn::" providerId="AD"/>
  <p188:author id="{BC12C871-B66C-D9C0-3EA7-9928F3D93110}" name="Sophia Sourris (VMC)" initials="S(" userId="S::sophia.sourris@vmc.vic.gov.au::40623136-097d-4255-8eae-0822b36ba952" providerId="AD"/>
  <p188:author id="{D22903A4-F61A-332F-46C4-07B57806814F}" name="Nardia Brancatisano (VMC)" initials="NB" userId="S::nardia.brancatisano@vmc.vic.gov.au::fa7704d4-772e-46a2-bb19-79164832fe1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D3E0"/>
    <a:srgbClr val="F7D04E"/>
    <a:srgbClr val="EDEAF0"/>
    <a:srgbClr val="FFC000"/>
    <a:srgbClr val="7030A0"/>
    <a:srgbClr val="FFFFFF"/>
    <a:srgbClr val="E10F75"/>
    <a:srgbClr val="E11075"/>
    <a:srgbClr val="692A83"/>
    <a:srgbClr val="0CB4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B83346-C00E-4805-B19F-3EACBACC8FB4}" v="2" dt="2026-01-27T00:11:53.0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71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font" Target="fonts/font4.fntdata"/><Relationship Id="rId42" Type="http://schemas.microsoft.com/office/2018/10/relationships/authors" Target="author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6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1.fntdata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3.fntdata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000340-18F0-4293-9D79-7CDC77BB0D92}" type="datetimeFigureOut">
              <a:rPr lang="en-AU" smtClean="0"/>
              <a:t>27/01/2026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514799-8D84-4DE6-891E-D057F0BD4E3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37944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514799-8D84-4DE6-891E-D057F0BD4E38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0084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514799-8D84-4DE6-891E-D057F0BD4E38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09767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514799-8D84-4DE6-891E-D057F0BD4E38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63978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514799-8D84-4DE6-891E-D057F0BD4E38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59753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5920ED-A241-0163-85DF-3F25F4D3DB2D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10055860"/>
            <a:ext cx="534988" cy="16764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AU" sz="11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655" r:id="rId7"/>
    <p:sldLayoutId id="2147483656" r:id="rId8"/>
    <p:sldLayoutId id="2147483700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ulticulturalcommission.vic.gov.au/join-our-diversity-conversation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ulticulturalcommission.vic.gov.au/cultural-diversity-week-victorian-multicultural-commission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dropbox.com/scl/fi/17i7khmc883xorah6i6e4/CDW-2026-social-media-tile.png?rlkey=7feo3aojrg1zppos1gzyez12e&amp;st=xc6iim9n&amp;dl=0" TargetMode="Externa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ropbox.com/scl/fi/8b8z1b3s2hw5aqmmqycx5/CDW-Campaign-Video-Example.mov?rlkey=fr6fpty3kfudursjbl0mx43i9&amp;st=k2i57d0x&amp;dl=0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ulticulturalcommission.vic.gov.au/cultural-diversity-week-victorian-multicultural-commission" TargetMode="External"/><Relationship Id="rId7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dropbox.com/scl/fi/8694z9xehs2rsecjw2kpc/CDW-2026-Victorian-Multicultural-Festival-social-media-tile.png?rlkey=ucvlmjuhgjywd3udkuij1lp6i&amp;st=1zg0mxnk&amp;dl=0" TargetMode="External"/><Relationship Id="rId5" Type="http://schemas.openxmlformats.org/officeDocument/2006/relationships/image" Target="../media/image16.png"/><Relationship Id="rId4" Type="http://schemas.openxmlformats.org/officeDocument/2006/relationships/hyperlink" Target="https://www.dropbox.com/scl/fi/p42d30ss831iue93mtfzg/2026-Cultural-Diversity-animated-story.mp4?rlkey=v5rz7x9lr3yaiysfw6j7ewoq0&amp;st=9z14uir4&amp;dl=0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ulticulturalcommission.vic.gov.au/cultural-diversity-week-victorian-multicultural-commission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hyperlink" Target="https://www.dropbox.com/scl/fo/2rine4oh0iwllqoxevg67/AEqorvgRdWGwIk8Akd92u1U?rlkey=1diajqswpfeklodzwqubh55f2&amp;e=1&amp;st=tuzkvxpw&amp;dl=0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dropbox.com/scl/fo/2rine4oh0iwllqoxevg67/AEqorvgRdWGwIk8Akd92u1U?rlkey=1diajqswpfeklodzwqubh55f2&amp;e=1&amp;st=tuzkvxpw&amp;dl=0" TargetMode="Externa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hyperlink" Target="https://www.dropbox.com/scl/fo/2rine4oh0iwllqoxevg67/AEqorvgRdWGwIk8Akd92u1U?rlkey=1diajqswpfeklodzwqubh55f2&amp;e=1&amp;st=tuzkvxpw&amp;dl=0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EpM0eVEhMq8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hyperlink" Target="https://www.dropbox.com/scl/fi/3yytgmzh1zg5o8fkhjsro/Get-involved-in-Cultural-Diversity-Week-2026.mp4?rlkey=81nyxlwx3czbf9bgrcyuxzk2k&amp;st=2ajmfw06&amp;dl=0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37.png"/><Relationship Id="rId5" Type="http://schemas.openxmlformats.org/officeDocument/2006/relationships/image" Target="../media/image32.jpe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multiculturalcommission.vic.gov.au/teachers-resource-kit" TargetMode="Externa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communications@vmc.vic.gov.au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hyperlink" Target="https://www.multiculturalcommission.vic.gov.au/cdw-student-competition-terms-and-conditions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ropbox.com/scl/fo/2rine4oh0iwllqoxevg67/AEqorvgRdWGwIk8Akd92u1U?rlkey=221jw27x1h6fyv6r07k3gbgbp&amp;st=2cl4ln2o&amp;dl=0" TargetMode="External"/><Relationship Id="rId7" Type="http://schemas.openxmlformats.org/officeDocument/2006/relationships/hyperlink" Target="https://au.linkedin.com/company/multiculturevic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facebook.com/multiculturevic/" TargetMode="External"/><Relationship Id="rId5" Type="http://schemas.openxmlformats.org/officeDocument/2006/relationships/hyperlink" Target="https://victorian-multicultural-commission.hivebrite.com/feed" TargetMode="External"/><Relationship Id="rId4" Type="http://schemas.openxmlformats.org/officeDocument/2006/relationships/hyperlink" Target="https://www.multiculturalcommission.vic.gov.au/cultural-diversity-week-victorian-multicultural-commission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hyperlink" Target="https://www.multiculturalcommission.vic.gov.au/join-our-diversity-conversation" TargetMode="External"/><Relationship Id="rId4" Type="http://schemas.openxmlformats.org/officeDocument/2006/relationships/hyperlink" Target="https://victorian-multicultural-commission.hivebrite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7B8C864-4BFA-E6B5-B10C-2AD918FD4689}"/>
              </a:ext>
            </a:extLst>
          </p:cNvPr>
          <p:cNvSpPr txBox="1"/>
          <p:nvPr/>
        </p:nvSpPr>
        <p:spPr>
          <a:xfrm>
            <a:off x="4565073" y="4958834"/>
            <a:ext cx="91578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800">
                <a:solidFill>
                  <a:schemeClr val="bg1"/>
                </a:solidFill>
                <a:latin typeface="VIC SemiBold" panose="00000700000000000000" pitchFamily="2" charset="0"/>
              </a:rPr>
              <a:t>CULTURAL DIVERSITY WE</a:t>
            </a:r>
            <a:endParaRPr lang="en-AU"/>
          </a:p>
        </p:txBody>
      </p:sp>
      <p:pic>
        <p:nvPicPr>
          <p:cNvPr id="7" name="Picture 6" descr="A yellow poster with text and people&#10;&#10;AI-generated content may be incorrect.">
            <a:extLst>
              <a:ext uri="{FF2B5EF4-FFF2-40B4-BE49-F238E27FC236}">
                <a16:creationId xmlns:a16="http://schemas.microsoft.com/office/drawing/2014/main" id="{A9D94471-323E-4B1C-5C83-8D4DC4F453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9"/>
            <a:ext cx="18288000" cy="1028558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40B528C-661E-D919-B0F4-9D8F95E4E6BE}"/>
              </a:ext>
            </a:extLst>
          </p:cNvPr>
          <p:cNvGrpSpPr/>
          <p:nvPr/>
        </p:nvGrpSpPr>
        <p:grpSpPr>
          <a:xfrm>
            <a:off x="0" y="0"/>
            <a:ext cx="18288000" cy="10285582"/>
            <a:chOff x="0" y="0"/>
            <a:chExt cx="18288000" cy="10285582"/>
          </a:xfrm>
        </p:grpSpPr>
        <p:pic>
          <p:nvPicPr>
            <p:cNvPr id="2" name="Picture 1" descr="A yellow poster with text and people&#10;&#10;AI-generated content may be incorrect.">
              <a:extLst>
                <a:ext uri="{FF2B5EF4-FFF2-40B4-BE49-F238E27FC236}">
                  <a16:creationId xmlns:a16="http://schemas.microsoft.com/office/drawing/2014/main" id="{7FC8ED44-34AC-9FD5-4149-4B8018F67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8288000" cy="1028558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5FCB329-3A3C-C422-A6DD-08ADA64D95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689" y="6257925"/>
              <a:ext cx="9266578" cy="1766779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7447C80-852C-F0E3-DAAC-D68C216438D6}"/>
              </a:ext>
            </a:extLst>
          </p:cNvPr>
          <p:cNvSpPr txBox="1"/>
          <p:nvPr/>
        </p:nvSpPr>
        <p:spPr>
          <a:xfrm>
            <a:off x="508689" y="6652712"/>
            <a:ext cx="80652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>
                <a:latin typeface="VIC" panose="00000500000000000000" pitchFamily="2" charset="0"/>
              </a:rPr>
              <a:t>Teacher’s </a:t>
            </a:r>
            <a:r>
              <a:rPr lang="en-AU" sz="4400" dirty="0">
                <a:latin typeface="VIC" panose="00000500000000000000" pitchFamily="2" charset="0"/>
              </a:rPr>
              <a:t>Stakeholder Pack</a:t>
            </a:r>
          </a:p>
        </p:txBody>
      </p:sp>
      <p:pic>
        <p:nvPicPr>
          <p:cNvPr id="4" name="Picture 3" descr="A yellow cover with text and a group of people&#10;&#10;AI-generated content may be incorrect.">
            <a:extLst>
              <a:ext uri="{FF2B5EF4-FFF2-40B4-BE49-F238E27FC236}">
                <a16:creationId xmlns:a16="http://schemas.microsoft.com/office/drawing/2014/main" id="{6B27F115-BCA0-8F91-89A9-399825E5B2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09"/>
            <a:ext cx="18288000" cy="1028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448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553077-CDAF-4014-9399-89700D1A5D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yellow and white rectangle&#10;&#10;Description automatically generated">
            <a:extLst>
              <a:ext uri="{FF2B5EF4-FFF2-40B4-BE49-F238E27FC236}">
                <a16:creationId xmlns:a16="http://schemas.microsoft.com/office/drawing/2014/main" id="{28EACFA0-4685-2476-4E6A-7965361F19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71"/>
            <a:ext cx="18285714" cy="10285714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3F5A4965-41E7-DBE9-8C4D-22DB72DAF328}"/>
              </a:ext>
            </a:extLst>
          </p:cNvPr>
          <p:cNvSpPr txBox="1"/>
          <p:nvPr/>
        </p:nvSpPr>
        <p:spPr>
          <a:xfrm>
            <a:off x="488577" y="60165"/>
            <a:ext cx="13905000" cy="1269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2"/>
              </a:lnSpc>
            </a:pPr>
            <a:endParaRPr lang="en-US" sz="5000" b="1" dirty="0">
              <a:latin typeface="VIC"/>
              <a:ea typeface="Arial Bold"/>
              <a:cs typeface="Arial Bold"/>
            </a:endParaRPr>
          </a:p>
          <a:p>
            <a:pPr>
              <a:lnSpc>
                <a:spcPts val="4752"/>
              </a:lnSpc>
            </a:pPr>
            <a:r>
              <a:rPr lang="en-US" sz="5000" b="1" dirty="0">
                <a:latin typeface="VIC"/>
                <a:ea typeface="Arial Bold"/>
                <a:cs typeface="Arial Bold"/>
                <a:sym typeface="Arial Bold"/>
              </a:rPr>
              <a:t>Celebrate: Join the digital competition</a:t>
            </a:r>
            <a:endParaRPr lang="en-US" sz="5000" b="1" dirty="0">
              <a:latin typeface="VIC"/>
              <a:ea typeface="Arial Bold"/>
              <a:cs typeface="Arial Bold"/>
            </a:endParaRP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726DE968-B4F3-2734-FFB3-297BE6D118D0}"/>
              </a:ext>
            </a:extLst>
          </p:cNvPr>
          <p:cNvSpPr txBox="1"/>
          <p:nvPr/>
        </p:nvSpPr>
        <p:spPr>
          <a:xfrm>
            <a:off x="378115" y="2097158"/>
            <a:ext cx="8221363" cy="80021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AU" sz="2000">
                <a:latin typeface="VIC"/>
                <a:ea typeface="Calibri"/>
                <a:cs typeface="Calibri"/>
              </a:rPr>
              <a:t>This year’s theme, </a:t>
            </a:r>
            <a:r>
              <a:rPr lang="en-AU" sz="2000" b="1" i="1">
                <a:solidFill>
                  <a:srgbClr val="1A1A1A"/>
                </a:solidFill>
                <a:latin typeface="VIC"/>
                <a:ea typeface="Calibri"/>
                <a:cs typeface="Calibri"/>
              </a:rPr>
              <a:t>Culture connects us all</a:t>
            </a:r>
            <a:r>
              <a:rPr lang="en-AU" sz="2000" i="1">
                <a:solidFill>
                  <a:srgbClr val="1A1A1A"/>
                </a:solidFill>
                <a:latin typeface="VIC"/>
                <a:ea typeface="Calibri"/>
                <a:cs typeface="Calibri"/>
              </a:rPr>
              <a:t>,</a:t>
            </a:r>
            <a:r>
              <a:rPr lang="en-AU" sz="2000">
                <a:solidFill>
                  <a:srgbClr val="1A1A1A"/>
                </a:solidFill>
                <a:latin typeface="VIC"/>
                <a:ea typeface="Calibri"/>
                <a:cs typeface="Calibri"/>
              </a:rPr>
              <a:t> highlights how sharing intercultural stories and experiences fosters understanding, belonging and connection.</a:t>
            </a:r>
            <a:r>
              <a:rPr lang="en-AU" sz="2000">
                <a:latin typeface="VIC"/>
                <a:ea typeface="Calibri"/>
                <a:cs typeface="Calibri"/>
              </a:rPr>
              <a:t> </a:t>
            </a:r>
          </a:p>
          <a:p>
            <a:endParaRPr lang="en-AU" sz="2000">
              <a:latin typeface="VIC"/>
              <a:ea typeface="Calibri"/>
              <a:cs typeface="Calibri"/>
            </a:endParaRPr>
          </a:p>
          <a:p>
            <a:r>
              <a:rPr lang="en-AU" sz="2000">
                <a:latin typeface="VIC"/>
                <a:ea typeface="Calibri"/>
                <a:cs typeface="Calibri"/>
              </a:rPr>
              <a:t>We invite you to create a video sharing how you’re learning, celebrating and connecting with another culture during Cultural Diversity Week as a reel, TikTok or social story. There are also prizes to be won!</a:t>
            </a:r>
          </a:p>
          <a:p>
            <a:endParaRPr lang="en-AU" sz="2000">
              <a:latin typeface="VIC"/>
              <a:ea typeface="Calibri"/>
              <a:cs typeface="Calibri"/>
            </a:endParaRPr>
          </a:p>
          <a:p>
            <a:r>
              <a:rPr lang="en-AU" sz="2000">
                <a:latin typeface="VIC"/>
                <a:ea typeface="Calibri"/>
                <a:cs typeface="Calibri"/>
              </a:rPr>
              <a:t>Be creative! Examples of video content could include: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>
                <a:latin typeface="VIC"/>
                <a:ea typeface="Calibri"/>
                <a:cs typeface="Calibri"/>
              </a:rPr>
              <a:t>Cooking or tasting a dish from another culture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>
                <a:latin typeface="VIC"/>
                <a:ea typeface="Calibri"/>
                <a:cs typeface="Calibri"/>
              </a:rPr>
              <a:t>Visiting a cultural landmark, gallery, or place of worship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>
                <a:latin typeface="VIC"/>
                <a:ea typeface="Calibri"/>
                <a:cs typeface="Calibri"/>
              </a:rPr>
              <a:t>Participating in a cultural dance, art form, or tradition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>
                <a:latin typeface="VIC"/>
                <a:ea typeface="Calibri"/>
                <a:cs typeface="Calibri"/>
              </a:rPr>
              <a:t>Learning a word or phrase in another language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>
                <a:latin typeface="VIC"/>
                <a:ea typeface="Calibri"/>
                <a:cs typeface="Calibri"/>
              </a:rPr>
              <a:t>Feature different languages spoken in your organisation for an extra meaningful touch.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000">
              <a:latin typeface="VIC"/>
              <a:ea typeface="Calibri"/>
              <a:cs typeface="Calibri"/>
            </a:endParaRPr>
          </a:p>
          <a:p>
            <a:r>
              <a:rPr lang="en-AU" sz="2000">
                <a:latin typeface="VIC" panose="00000500000000000000" pitchFamily="2" charset="0"/>
              </a:rPr>
              <a:t>Have fun and keep it authentic! Personal, creative videos are encouraged. Consider featuring the different languages spoken in your organisation for an extra meaningful touch.</a:t>
            </a:r>
          </a:p>
          <a:p>
            <a:endParaRPr lang="en-AU" sz="2000">
              <a:latin typeface="VIC" panose="00000500000000000000" pitchFamily="2" charset="0"/>
            </a:endParaRPr>
          </a:p>
          <a:p>
            <a:r>
              <a:rPr lang="en-AU" sz="2000">
                <a:latin typeface="VIC" panose="00000500000000000000" pitchFamily="2" charset="0"/>
              </a:rPr>
              <a:t>We can’t wait to see how you bring this year’s theme to life and celebrate Victoria’s diversity during Cultural Diversity Week 2026.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000">
              <a:latin typeface="VIC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>
              <a:latin typeface="VIC"/>
              <a:ea typeface="Calibri"/>
              <a:cs typeface="Calibri"/>
            </a:endParaRPr>
          </a:p>
          <a:p>
            <a:endParaRPr lang="en-AU" sz="2000">
              <a:effectLst/>
              <a:latin typeface="VIC" panose="00000500000000000000" pitchFamily="2" charset="0"/>
              <a:ea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04C4EC-A7B4-EE40-941A-B3686A8A64C9}"/>
              </a:ext>
            </a:extLst>
          </p:cNvPr>
          <p:cNvSpPr txBox="1"/>
          <p:nvPr/>
        </p:nvSpPr>
        <p:spPr>
          <a:xfrm>
            <a:off x="378116" y="6577445"/>
            <a:ext cx="7935482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AU" sz="2000">
              <a:latin typeface="VIC" panose="00000500000000000000" pitchFamily="2" charset="0"/>
              <a:ea typeface="Calibri"/>
              <a:cs typeface="Calibri"/>
            </a:endParaRPr>
          </a:p>
          <a:p>
            <a:endParaRPr lang="en-AU" sz="2000">
              <a:effectLst/>
              <a:latin typeface="VIC" panose="00000500000000000000" pitchFamily="2" charset="0"/>
              <a:ea typeface="Calibri"/>
              <a:cs typeface="Calibri"/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3902710A-7206-993A-D1F0-79FE74F0A7E6}"/>
              </a:ext>
            </a:extLst>
          </p:cNvPr>
          <p:cNvSpPr txBox="1"/>
          <p:nvPr/>
        </p:nvSpPr>
        <p:spPr>
          <a:xfrm>
            <a:off x="355874" y="9285301"/>
            <a:ext cx="7769817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AU" sz="1600">
              <a:latin typeface="VIC" panose="00000500000000000000" pitchFamily="2" charset="0"/>
              <a:ea typeface="Calibri"/>
              <a:cs typeface="Calibri"/>
            </a:endParaRPr>
          </a:p>
          <a:p>
            <a:r>
              <a:rPr lang="en-AU" sz="1600" i="1">
                <a:latin typeface="VIC"/>
                <a:ea typeface="Calibri"/>
                <a:cs typeface="Calibri"/>
              </a:rPr>
              <a:t>Please note: If your submission includes footage of individuals under 18, please ensure photo and video consent has been obtained. </a:t>
            </a:r>
            <a:endParaRPr lang="en-AU" sz="1600">
              <a:latin typeface="VIC" panose="00000500000000000000" pitchFamily="2" charset="0"/>
              <a:ea typeface="Calibri"/>
              <a:cs typeface="Calibri"/>
            </a:endParaRPr>
          </a:p>
          <a:p>
            <a:endParaRPr lang="en-AU" sz="1600">
              <a:effectLst/>
              <a:latin typeface="VIC" panose="00000500000000000000" pitchFamily="2" charset="0"/>
              <a:ea typeface="Calibri"/>
              <a:cs typeface="Calibri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E1AC52F-1492-2EEF-8B26-D72BA4EF4E62}"/>
              </a:ext>
            </a:extLst>
          </p:cNvPr>
          <p:cNvSpPr/>
          <p:nvPr/>
        </p:nvSpPr>
        <p:spPr>
          <a:xfrm>
            <a:off x="9254736" y="2219622"/>
            <a:ext cx="8285772" cy="6463292"/>
          </a:xfrm>
          <a:prstGeom prst="roundRect">
            <a:avLst/>
          </a:prstGeom>
          <a:solidFill>
            <a:srgbClr val="F7D0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170CA629-1C4F-9DB4-E4F7-AF5F46A41DDE}"/>
              </a:ext>
            </a:extLst>
          </p:cNvPr>
          <p:cNvSpPr txBox="1"/>
          <p:nvPr/>
        </p:nvSpPr>
        <p:spPr>
          <a:xfrm>
            <a:off x="9885364" y="2265047"/>
            <a:ext cx="7351088" cy="65864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AU" sz="2000" b="1">
              <a:latin typeface="VIC" panose="00000500000000000000" pitchFamily="2" charset="0"/>
              <a:ea typeface="Calibri"/>
              <a:cs typeface="Calibri"/>
            </a:endParaRPr>
          </a:p>
          <a:p>
            <a:r>
              <a:rPr lang="en-AU" sz="2800" b="1">
                <a:latin typeface="VIC"/>
                <a:ea typeface="Calibri"/>
                <a:cs typeface="Calibri"/>
              </a:rPr>
              <a:t>Tips on how to film a video:</a:t>
            </a:r>
          </a:p>
          <a:p>
            <a:endParaRPr lang="en-AU" sz="2000" b="1">
              <a:latin typeface="VIC"/>
              <a:ea typeface="Calibri"/>
              <a:cs typeface="Calibri"/>
            </a:endParaRPr>
          </a:p>
          <a:p>
            <a:pPr marL="457200" indent="-457200">
              <a:buAutoNum type="arabicPeriod"/>
            </a:pPr>
            <a:r>
              <a:rPr lang="en-AU" sz="2000" b="1">
                <a:latin typeface="VIC"/>
                <a:ea typeface="Calibri"/>
                <a:cs typeface="Calibri"/>
              </a:rPr>
              <a:t>Keep it short: </a:t>
            </a:r>
            <a:r>
              <a:rPr lang="en-AU" sz="2000">
                <a:latin typeface="VIC"/>
                <a:ea typeface="Calibri"/>
                <a:cs typeface="Calibri"/>
              </a:rPr>
              <a:t>30–90 seconds.</a:t>
            </a:r>
          </a:p>
          <a:p>
            <a:pPr marL="457200" indent="-457200">
              <a:buAutoNum type="arabicPeriod"/>
            </a:pPr>
            <a:r>
              <a:rPr lang="en-AU" sz="2000" b="1">
                <a:latin typeface="VIC"/>
                <a:ea typeface="Calibri"/>
                <a:cs typeface="Calibri"/>
              </a:rPr>
              <a:t>Film vertically: </a:t>
            </a:r>
            <a:r>
              <a:rPr lang="en-AU" sz="2000">
                <a:latin typeface="VIC"/>
                <a:ea typeface="Calibri"/>
                <a:cs typeface="Calibri"/>
              </a:rPr>
              <a:t>Ideal for social media platforms.</a:t>
            </a:r>
          </a:p>
          <a:p>
            <a:pPr marL="457200" indent="-457200">
              <a:buAutoNum type="arabicPeriod"/>
            </a:pPr>
            <a:r>
              <a:rPr lang="en-AU" sz="2000" b="1">
                <a:latin typeface="VIC"/>
                <a:ea typeface="Calibri"/>
                <a:cs typeface="Calibri"/>
              </a:rPr>
              <a:t>Introduce yourself/ your organisation: </a:t>
            </a:r>
            <a:r>
              <a:rPr lang="en-AU" sz="2000">
                <a:latin typeface="VIC"/>
                <a:ea typeface="Calibri"/>
                <a:cs typeface="Calibri"/>
              </a:rPr>
              <a:t>Name, role, and organisation. Example: “Hello, I’m [Your Name], [Your Role] at [Organisation Name], and we’re proud to celebrate Victoria’s multicultural community.”</a:t>
            </a:r>
          </a:p>
          <a:p>
            <a:pPr marL="457200" indent="-457200">
              <a:buAutoNum type="arabicPeriod"/>
            </a:pPr>
            <a:r>
              <a:rPr lang="en-AU" sz="2000" b="1">
                <a:latin typeface="VIC"/>
                <a:ea typeface="Calibri"/>
                <a:cs typeface="Calibri"/>
              </a:rPr>
              <a:t>Record your multicultural experience: </a:t>
            </a:r>
            <a:r>
              <a:rPr lang="en-AU" sz="2000">
                <a:latin typeface="VIC"/>
                <a:ea typeface="Calibri"/>
                <a:cs typeface="Calibri"/>
              </a:rPr>
              <a:t>Share an experience, what you learned or how it made you feel.</a:t>
            </a:r>
          </a:p>
          <a:p>
            <a:pPr marL="457200" indent="-457200">
              <a:buAutoNum type="arabicPeriod"/>
            </a:pPr>
            <a:r>
              <a:rPr lang="en-AU" sz="2000" b="1">
                <a:latin typeface="VIC"/>
                <a:ea typeface="Calibri"/>
                <a:cs typeface="Calibri"/>
              </a:rPr>
              <a:t>Nominate someone: </a:t>
            </a:r>
            <a:r>
              <a:rPr lang="en-AU" sz="2000">
                <a:latin typeface="VIC"/>
                <a:ea typeface="Calibri"/>
                <a:cs typeface="Calibri"/>
              </a:rPr>
              <a:t>Encourage others to join in.</a:t>
            </a:r>
          </a:p>
          <a:p>
            <a:pPr marL="457200" indent="-457200">
              <a:buAutoNum type="arabicPeriod"/>
            </a:pPr>
            <a:r>
              <a:rPr lang="en-AU" sz="2000" b="1">
                <a:latin typeface="VIC"/>
                <a:ea typeface="Calibri"/>
                <a:cs typeface="Calibri"/>
              </a:rPr>
              <a:t>Finish with a commitment: </a:t>
            </a:r>
            <a:r>
              <a:rPr lang="en-AU" sz="2000">
                <a:latin typeface="VIC"/>
                <a:ea typeface="Calibri"/>
                <a:cs typeface="Calibri"/>
              </a:rPr>
              <a:t>Express pride in being part of Victoria’s multicultural community and your dedication to celebrating diversity.</a:t>
            </a:r>
          </a:p>
          <a:p>
            <a:pPr marL="457200" indent="-457200">
              <a:buAutoNum type="arabicPeriod"/>
            </a:pPr>
            <a:r>
              <a:rPr lang="en-AU" sz="2000" b="1">
                <a:latin typeface="VIC"/>
                <a:ea typeface="Calibri"/>
                <a:cs typeface="Calibri"/>
              </a:rPr>
              <a:t>Share your video: </a:t>
            </a:r>
            <a:r>
              <a:rPr lang="en-AU" sz="2000">
                <a:latin typeface="VIC"/>
                <a:ea typeface="Calibri"/>
                <a:cs typeface="Calibri"/>
              </a:rPr>
              <a:t>Post the video on your social channels starting 1 March 2026. Tag </a:t>
            </a:r>
            <a:r>
              <a:rPr lang="en-AU" sz="2000" b="1">
                <a:latin typeface="VIC"/>
                <a:ea typeface="Calibri"/>
                <a:cs typeface="Calibri"/>
              </a:rPr>
              <a:t>@multiculturevic </a:t>
            </a:r>
            <a:r>
              <a:rPr lang="en-AU" sz="2000">
                <a:latin typeface="VIC"/>
                <a:ea typeface="Calibri"/>
                <a:cs typeface="Calibri"/>
              </a:rPr>
              <a:t>and include the hashtag </a:t>
            </a:r>
            <a:r>
              <a:rPr lang="en-AU" sz="2000" b="1">
                <a:latin typeface="VIC"/>
                <a:ea typeface="Calibri"/>
                <a:cs typeface="Calibri"/>
              </a:rPr>
              <a:t>#CDW2026 </a:t>
            </a:r>
          </a:p>
          <a:p>
            <a:endParaRPr lang="en-AU" sz="2000">
              <a:latin typeface="VIC" panose="00000500000000000000" pitchFamily="2" charset="0"/>
              <a:ea typeface="Calibri"/>
              <a:cs typeface="Calibri"/>
            </a:endParaRPr>
          </a:p>
          <a:p>
            <a:endParaRPr lang="en-AU" sz="2000">
              <a:latin typeface="VIC" panose="00000500000000000000" pitchFamily="2" charset="0"/>
              <a:ea typeface="Calibri"/>
              <a:cs typeface="Calibri"/>
            </a:endParaRPr>
          </a:p>
          <a:p>
            <a:endParaRPr lang="en-AU" sz="2000">
              <a:effectLst/>
              <a:latin typeface="VIC" panose="00000500000000000000" pitchFamily="2" charset="0"/>
              <a:ea typeface="Calibri"/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F058E5-882C-C9E0-EA0E-D5382E0C8086}"/>
              </a:ext>
            </a:extLst>
          </p:cNvPr>
          <p:cNvSpPr txBox="1"/>
          <p:nvPr/>
        </p:nvSpPr>
        <p:spPr>
          <a:xfrm>
            <a:off x="10408541" y="9015463"/>
            <a:ext cx="5978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>
                <a:solidFill>
                  <a:srgbClr val="7030A0"/>
                </a:solidFill>
                <a:latin typeface="VIC" panose="00000500000000000000" pitchFamily="2" charset="0"/>
              </a:rPr>
              <a:t>Visit the </a:t>
            </a:r>
            <a:r>
              <a:rPr lang="en-AU" sz="2400" b="1">
                <a:solidFill>
                  <a:srgbClr val="7030A0"/>
                </a:solidFill>
                <a:latin typeface="VIC" panose="00000500000000000000" pitchFamily="2" charset="0"/>
                <a:hlinkClick r:id="rId3"/>
              </a:rPr>
              <a:t>VMC website </a:t>
            </a:r>
            <a:r>
              <a:rPr lang="en-AU" sz="2400" b="1">
                <a:solidFill>
                  <a:srgbClr val="7030A0"/>
                </a:solidFill>
                <a:latin typeface="VIC" panose="00000500000000000000" pitchFamily="2" charset="0"/>
              </a:rPr>
              <a:t>for more details</a:t>
            </a:r>
          </a:p>
        </p:txBody>
      </p:sp>
    </p:spTree>
    <p:extLst>
      <p:ext uri="{BB962C8B-B14F-4D97-AF65-F5344CB8AC3E}">
        <p14:creationId xmlns:p14="http://schemas.microsoft.com/office/powerpoint/2010/main" val="4088314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87D71-8241-B0ED-739F-030F1FF44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yellow and white rectangle&#10;&#10;Description automatically generated">
            <a:extLst>
              <a:ext uri="{FF2B5EF4-FFF2-40B4-BE49-F238E27FC236}">
                <a16:creationId xmlns:a16="http://schemas.microsoft.com/office/drawing/2014/main" id="{9FAC8E82-C6BF-80EC-E881-171DF395A2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71"/>
            <a:ext cx="18285714" cy="10285714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557227C6-3D14-64C7-ED4C-06BC13B1C338}"/>
              </a:ext>
            </a:extLst>
          </p:cNvPr>
          <p:cNvSpPr txBox="1"/>
          <p:nvPr/>
        </p:nvSpPr>
        <p:spPr>
          <a:xfrm>
            <a:off x="378116" y="120346"/>
            <a:ext cx="15048834" cy="12695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52"/>
              </a:lnSpc>
            </a:pPr>
            <a:endParaRPr lang="en-US" sz="5000" b="1">
              <a:latin typeface="VIC"/>
              <a:ea typeface="Arial Bold"/>
              <a:cs typeface="Arial Bold"/>
            </a:endParaRPr>
          </a:p>
          <a:p>
            <a:pPr>
              <a:lnSpc>
                <a:spcPts val="4752"/>
              </a:lnSpc>
            </a:pPr>
            <a:r>
              <a:rPr lang="en-US" sz="5000" b="1">
                <a:latin typeface="VIC"/>
                <a:ea typeface="Arial Bold"/>
                <a:cs typeface="Arial Bold"/>
                <a:sym typeface="Arial Bold"/>
              </a:rPr>
              <a:t>Attend: The Victorian Multicultural Festival</a:t>
            </a:r>
            <a:endParaRPr lang="en-US" sz="5000" b="1">
              <a:latin typeface="VIC"/>
              <a:ea typeface="Arial Bold"/>
              <a:cs typeface="Arial Bold"/>
            </a:endParaRP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80A76677-AE2F-2C05-6F50-BB9AD5E127B0}"/>
              </a:ext>
            </a:extLst>
          </p:cNvPr>
          <p:cNvSpPr txBox="1"/>
          <p:nvPr/>
        </p:nvSpPr>
        <p:spPr>
          <a:xfrm>
            <a:off x="451521" y="2054829"/>
            <a:ext cx="10457298" cy="7386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AU" sz="2000">
                <a:latin typeface="VIC"/>
                <a:ea typeface="Calibri"/>
                <a:cs typeface="Calibri"/>
              </a:rPr>
              <a:t>The Victorian Multicultural Festival is a celebration of diversity and multicultural food and entertainment, held from Friday 27 March through to Sunday 29 March 2026. </a:t>
            </a:r>
          </a:p>
          <a:p>
            <a:endParaRPr lang="en-AU" sz="2000">
              <a:latin typeface="VIC"/>
              <a:ea typeface="Calibri"/>
              <a:cs typeface="Calibri"/>
            </a:endParaRPr>
          </a:p>
          <a:p>
            <a:r>
              <a:rPr lang="en-AU" sz="2000">
                <a:latin typeface="VIC"/>
                <a:ea typeface="Calibri"/>
                <a:cs typeface="Calibri"/>
              </a:rPr>
              <a:t>The Festival will be hosted at Grazeland, a cultural playground for foodies in Spotswood. It will tantalise and excite your senses with a unique outdoor dining experience, sampling cuisine from nations across the world.</a:t>
            </a:r>
          </a:p>
          <a:p>
            <a:endParaRPr lang="en-AU" sz="2000">
              <a:latin typeface="VIC"/>
              <a:ea typeface="Calibri"/>
              <a:cs typeface="Calibri"/>
            </a:endParaRPr>
          </a:p>
          <a:p>
            <a:r>
              <a:rPr lang="en-AU" sz="2000">
                <a:latin typeface="VIC"/>
                <a:ea typeface="Calibri"/>
                <a:cs typeface="Calibri"/>
              </a:rPr>
              <a:t>With music and performances across several stages, join us on the Friday evening, and Saturday and Sunday from noon onwards. </a:t>
            </a:r>
          </a:p>
          <a:p>
            <a:endParaRPr lang="en-AU" sz="2000">
              <a:latin typeface="VIC"/>
              <a:ea typeface="Calibri"/>
              <a:cs typeface="Calibri"/>
            </a:endParaRPr>
          </a:p>
          <a:p>
            <a:r>
              <a:rPr lang="en-AU" sz="2000">
                <a:latin typeface="VIC"/>
                <a:ea typeface="Calibri"/>
                <a:cs typeface="Calibri"/>
              </a:rPr>
              <a:t>Wear your best cultural dress or colours to celebrate in style.</a:t>
            </a:r>
          </a:p>
          <a:p>
            <a:endParaRPr lang="en-AU" sz="2000">
              <a:latin typeface="VIC"/>
              <a:ea typeface="Calibri"/>
              <a:cs typeface="Calibri"/>
            </a:endParaRPr>
          </a:p>
          <a:p>
            <a:r>
              <a:rPr lang="en-AU" sz="2000" b="1">
                <a:latin typeface="VIC"/>
                <a:ea typeface="Calibri"/>
                <a:cs typeface="Calibri"/>
              </a:rPr>
              <a:t>Venue: </a:t>
            </a:r>
            <a:r>
              <a:rPr lang="en-AU" sz="2000">
                <a:latin typeface="VIC"/>
                <a:ea typeface="Calibri"/>
                <a:cs typeface="Calibri"/>
              </a:rPr>
              <a:t>Grazeland</a:t>
            </a:r>
          </a:p>
          <a:p>
            <a:r>
              <a:rPr lang="en-AU" sz="2000">
                <a:latin typeface="VIC"/>
                <a:ea typeface="Calibri"/>
                <a:cs typeface="Calibri"/>
              </a:rPr>
              <a:t>Address: 20 Booker Street, Spotswood</a:t>
            </a:r>
          </a:p>
          <a:p>
            <a:endParaRPr lang="en-AU" sz="2000">
              <a:latin typeface="VIC"/>
              <a:ea typeface="Calibri"/>
              <a:cs typeface="Calibri"/>
            </a:endParaRPr>
          </a:p>
          <a:p>
            <a:r>
              <a:rPr lang="en-AU" sz="2000" b="1">
                <a:latin typeface="VIC"/>
                <a:ea typeface="Calibri"/>
                <a:cs typeface="Calibri"/>
              </a:rPr>
              <a:t>Opening hours:</a:t>
            </a:r>
            <a:endParaRPr lang="en-AU" sz="2000">
              <a:latin typeface="VIC"/>
              <a:ea typeface="Calibri"/>
              <a:cs typeface="Calibri"/>
            </a:endParaRPr>
          </a:p>
          <a:p>
            <a:r>
              <a:rPr lang="en-AU" sz="2000">
                <a:latin typeface="VIC"/>
                <a:ea typeface="Calibri"/>
                <a:cs typeface="Calibri"/>
              </a:rPr>
              <a:t>Friday 27 March: 5:00pm – 10:00pm</a:t>
            </a:r>
          </a:p>
          <a:p>
            <a:r>
              <a:rPr lang="en-AU" sz="2000">
                <a:latin typeface="VIC"/>
                <a:ea typeface="Calibri"/>
                <a:cs typeface="Calibri"/>
              </a:rPr>
              <a:t>Saturday 28 March: 12:00pm – 10:00pm</a:t>
            </a:r>
          </a:p>
          <a:p>
            <a:r>
              <a:rPr lang="en-AU" sz="2000">
                <a:latin typeface="VIC"/>
                <a:ea typeface="Calibri"/>
                <a:cs typeface="Calibri"/>
              </a:rPr>
              <a:t>Sunday 29 March: 12:00pm – 9:00pm</a:t>
            </a:r>
          </a:p>
          <a:p>
            <a:endParaRPr lang="en-AU" sz="2000">
              <a:latin typeface="VIC"/>
              <a:ea typeface="Calibri"/>
              <a:cs typeface="Calibri"/>
            </a:endParaRPr>
          </a:p>
          <a:p>
            <a:r>
              <a:rPr lang="en-AU" sz="2000">
                <a:latin typeface="VIC"/>
                <a:ea typeface="Calibri"/>
                <a:cs typeface="Calibri"/>
              </a:rPr>
              <a:t>Cost: $4 entry (free for children under 12 years)</a:t>
            </a:r>
          </a:p>
          <a:p>
            <a:r>
              <a:rPr lang="en-AU" sz="2000">
                <a:latin typeface="VIC"/>
                <a:ea typeface="Calibri"/>
                <a:cs typeface="Calibri"/>
              </a:rPr>
              <a:t>No bookings required.</a:t>
            </a:r>
            <a:endParaRPr lang="en-US" sz="2000">
              <a:latin typeface="VIC"/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000" b="1">
              <a:latin typeface="VIC" panose="00000500000000000000" pitchFamily="2" charset="0"/>
              <a:ea typeface="Calibri"/>
              <a:cs typeface="Calibri"/>
            </a:endParaRPr>
          </a:p>
        </p:txBody>
      </p:sp>
      <p:pic>
        <p:nvPicPr>
          <p:cNvPr id="7" name="Picture 4" descr="Grazeland Melbourne, Spotswood">
            <a:extLst>
              <a:ext uri="{FF2B5EF4-FFF2-40B4-BE49-F238E27FC236}">
                <a16:creationId xmlns:a16="http://schemas.microsoft.com/office/drawing/2014/main" id="{ADD883BF-88A1-C8EB-5E50-5ED5DD7D77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7" t="8534"/>
          <a:stretch/>
        </p:blipFill>
        <p:spPr bwMode="auto">
          <a:xfrm>
            <a:off x="11364911" y="1817127"/>
            <a:ext cx="6923089" cy="509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Grazeland, Attraction, Melbourne, Victoria, Australia">
            <a:extLst>
              <a:ext uri="{FF2B5EF4-FFF2-40B4-BE49-F238E27FC236}">
                <a16:creationId xmlns:a16="http://schemas.microsoft.com/office/drawing/2014/main" id="{204FB5EA-10B3-CC11-DFEE-8CDECAD897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" t="2618" r="692" b="14046"/>
          <a:stretch>
            <a:fillRect/>
          </a:stretch>
        </p:blipFill>
        <p:spPr bwMode="auto">
          <a:xfrm>
            <a:off x="11362625" y="5902036"/>
            <a:ext cx="6923089" cy="438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8764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5A183F-10C2-4D69-12DC-3AC8403A6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314919D-167D-FE8D-B8D4-00E6008930D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7D0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FABDD8-4917-70CE-DED4-73EA881A5D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56" t="229"/>
          <a:stretch>
            <a:fillRect/>
          </a:stretch>
        </p:blipFill>
        <p:spPr>
          <a:xfrm>
            <a:off x="616673" y="2566803"/>
            <a:ext cx="6472088" cy="5238051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EBE38630-7A48-392D-D583-60B6566DA1C7}"/>
              </a:ext>
            </a:extLst>
          </p:cNvPr>
          <p:cNvSpPr txBox="1"/>
          <p:nvPr/>
        </p:nvSpPr>
        <p:spPr>
          <a:xfrm>
            <a:off x="6567055" y="4275322"/>
            <a:ext cx="9573140" cy="18210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6500" b="1">
                <a:latin typeface="VIC"/>
                <a:ea typeface="Arial Bold"/>
                <a:cs typeface="Arial Bold"/>
                <a:sym typeface="Arial Bold"/>
              </a:rPr>
              <a:t>Help promote Cultural Diversity Week</a:t>
            </a:r>
          </a:p>
        </p:txBody>
      </p:sp>
    </p:spTree>
    <p:extLst>
      <p:ext uri="{BB962C8B-B14F-4D97-AF65-F5344CB8AC3E}">
        <p14:creationId xmlns:p14="http://schemas.microsoft.com/office/powerpoint/2010/main" val="1245453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yellow and white rectangle&#10;&#10;Description automatically generated">
            <a:extLst>
              <a:ext uri="{FF2B5EF4-FFF2-40B4-BE49-F238E27FC236}">
                <a16:creationId xmlns:a16="http://schemas.microsoft.com/office/drawing/2014/main" id="{73F562AA-B7C3-7982-5804-6AB26706C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5714" cy="1028571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69494" y="320362"/>
            <a:ext cx="13905000" cy="1269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2"/>
              </a:lnSpc>
            </a:pPr>
            <a:r>
              <a:rPr lang="en-US" sz="5000" b="1">
                <a:latin typeface="VIC"/>
                <a:ea typeface="Arial Bold"/>
                <a:cs typeface="Arial Bold"/>
                <a:sym typeface="Arial Bold"/>
              </a:rPr>
              <a:t>Promote Cultural Diversity Week on your social media channels 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69494" y="2297516"/>
            <a:ext cx="11381874" cy="83099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AU" sz="2000" b="1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We’re proud to celebrate Cultural Diversity Week </a:t>
            </a:r>
            <a:r>
              <a:rPr lang="en-AU" sz="2000" b="1"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2026</a:t>
            </a:r>
            <a:r>
              <a:rPr lang="en-AU" sz="2000" b="1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! </a:t>
            </a:r>
            <a:br>
              <a:rPr lang="en-AU" sz="2000" b="1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en-AU" sz="2000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From </a:t>
            </a:r>
            <a:r>
              <a:rPr lang="en-AU" sz="2000"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21–29</a:t>
            </a:r>
            <a:r>
              <a:rPr lang="en-AU" sz="2000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 March, we’ll join communities across Victoria to celebrate the stories, traditions and contributions that make our state a vibrant multicultural success.</a:t>
            </a:r>
            <a:br>
              <a:rPr lang="en-AU" sz="2000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en-AU" sz="2000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en-AU" sz="2000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This year’s theme</a:t>
            </a:r>
            <a:r>
              <a:rPr lang="en-AU" sz="2000"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, </a:t>
            </a:r>
            <a:r>
              <a:rPr lang="en-AU" sz="2000" b="1" i="1">
                <a:solidFill>
                  <a:srgbClr val="1A1A1A"/>
                </a:solidFill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Culture connects us all</a:t>
            </a:r>
            <a:r>
              <a:rPr lang="en-AU" sz="2000" i="1">
                <a:solidFill>
                  <a:srgbClr val="1A1A1A"/>
                </a:solidFill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,</a:t>
            </a:r>
            <a:r>
              <a:rPr lang="en-AU" sz="2000"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  <a:r>
              <a:rPr lang="en-AU" sz="2000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is a powerful reminder of how diversity and inclusion help us build a stronger, more connected future.</a:t>
            </a:r>
            <a:br>
              <a:rPr lang="en-AU" sz="2000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en-AU" sz="2000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en-AU" sz="2000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Be part of the celebration! Host an event, attend activities or share your cultural story.</a:t>
            </a:r>
          </a:p>
          <a:p>
            <a:endParaRPr lang="en-AU" sz="2000">
              <a:latin typeface="VIC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en-AU" sz="2000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Register your event on </a:t>
            </a:r>
            <a:r>
              <a:rPr lang="en-AU" sz="2000" err="1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VMConnect</a:t>
            </a:r>
            <a:r>
              <a:rPr lang="en-AU" sz="2000"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, Victoria’s online hub for multicultural events </a:t>
            </a:r>
            <a:r>
              <a:rPr lang="en-AU" sz="2000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to be automatically entered into the draw to win some exciting prizes: </a:t>
            </a:r>
            <a:r>
              <a:rPr lang="en-AU" sz="2000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https://www.multiculturalcommission.vic.gov.au/cultural-diversity-week-victorian-multicultural-commission</a:t>
            </a:r>
            <a:r>
              <a:rPr lang="en-AU" sz="2000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.</a:t>
            </a:r>
          </a:p>
          <a:p>
            <a:endParaRPr lang="en-AU" sz="2000">
              <a:latin typeface="VIC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en-AU" sz="2000">
                <a:latin typeface="VIC" panose="00000500000000000000" pitchFamily="2" charset="0"/>
              </a:rPr>
              <a:t>All participants who host an event or activity will be automatically entered into a draw to win some exciting prizes. These include: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000">
                <a:latin typeface="VIC"/>
              </a:rPr>
              <a:t> 2 x VIP tickets to the Multicultural Film Festival Premiere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000">
                <a:latin typeface="VIC"/>
              </a:rPr>
              <a:t> News story feature on the VMC website and EDM newsletter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000">
                <a:latin typeface="VIC" panose="00000500000000000000" pitchFamily="2" charset="0"/>
              </a:rPr>
              <a:t> Social media coverage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000">
                <a:latin typeface="VIC" panose="00000500000000000000" pitchFamily="2" charset="0"/>
              </a:rPr>
              <a:t> VMC Commissioner to speak at one of your events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000">
                <a:latin typeface="VIC" panose="00000500000000000000" pitchFamily="2" charset="0"/>
              </a:rPr>
              <a:t> A featured spot on the VMC’s social media and website</a:t>
            </a:r>
          </a:p>
          <a:p>
            <a:br>
              <a:rPr lang="en-AU" sz="2000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en-AU" sz="2000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Let’s come together to celebrate, connect and showcase the incredible multicultural spirit that defines Victoria.</a:t>
            </a:r>
            <a:br>
              <a:rPr lang="en-AU" sz="2000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en-AU" sz="2000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en-AU" sz="2000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#CulturalDiversityWeek #</a:t>
            </a:r>
            <a:r>
              <a:rPr lang="en-AU" sz="2000"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CDW2026</a:t>
            </a:r>
            <a:r>
              <a:rPr lang="en-AU" sz="2000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 #</a:t>
            </a:r>
            <a:r>
              <a:rPr lang="en-AU" sz="2000"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CultureConnectsUsAll</a:t>
            </a:r>
            <a:r>
              <a:rPr lang="en-AU" sz="2000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br>
              <a:rPr lang="en-AU" sz="2000" b="1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</a:br>
            <a:endParaRPr lang="en-AU" sz="2000">
              <a:effectLst/>
              <a:latin typeface="VIC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29AA68-356F-BB98-D235-17721CA68F86}"/>
              </a:ext>
            </a:extLst>
          </p:cNvPr>
          <p:cNvSpPr txBox="1"/>
          <p:nvPr/>
        </p:nvSpPr>
        <p:spPr>
          <a:xfrm>
            <a:off x="12676866" y="2270202"/>
            <a:ext cx="8001000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AU" sz="2000" b="1">
                <a:solidFill>
                  <a:srgbClr val="7030A0"/>
                </a:solidFill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Static </a:t>
            </a:r>
            <a:r>
              <a:rPr lang="en-AU" sz="2000" b="1">
                <a:solidFill>
                  <a:srgbClr val="7030A0"/>
                </a:solidFill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social</a:t>
            </a:r>
            <a:r>
              <a:rPr lang="en-AU" sz="2000" b="1">
                <a:solidFill>
                  <a:srgbClr val="7030A0"/>
                </a:solidFill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 til</a:t>
            </a:r>
            <a:r>
              <a:rPr lang="en-AU" sz="2000" b="1">
                <a:solidFill>
                  <a:srgbClr val="7030A0"/>
                </a:solidFill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e</a:t>
            </a:r>
            <a:endParaRPr lang="en-AU" sz="2000" b="1">
              <a:solidFill>
                <a:srgbClr val="7030A0"/>
              </a:solidFill>
              <a:effectLst/>
              <a:latin typeface="VIC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pic>
        <p:nvPicPr>
          <p:cNvPr id="12" name="Picture 11" descr="A group of people with text&#10;&#10;AI-generated content may be incorrect.">
            <a:extLst>
              <a:ext uri="{FF2B5EF4-FFF2-40B4-BE49-F238E27FC236}">
                <a16:creationId xmlns:a16="http://schemas.microsoft.com/office/drawing/2014/main" id="{720082CE-5EB7-0ADE-3D7A-FF80D6595DE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676910" y="2651309"/>
            <a:ext cx="4737860" cy="47378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B60A7D-289C-A499-DB9A-0C07A071B0BC}"/>
              </a:ext>
            </a:extLst>
          </p:cNvPr>
          <p:cNvSpPr txBox="1"/>
          <p:nvPr/>
        </p:nvSpPr>
        <p:spPr>
          <a:xfrm>
            <a:off x="12676866" y="7505945"/>
            <a:ext cx="359525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AU" dirty="0">
                <a:latin typeface="VIC"/>
              </a:rPr>
              <a:t>Click </a:t>
            </a:r>
            <a:r>
              <a:rPr lang="en-AU" dirty="0">
                <a:latin typeface="VIC"/>
                <a:hlinkClick r:id="rId5"/>
              </a:rPr>
              <a:t>here</a:t>
            </a:r>
            <a:r>
              <a:rPr lang="en-AU" dirty="0">
                <a:latin typeface="VIC"/>
              </a:rPr>
              <a:t> to download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876E00-BAB1-93E1-8C06-2F7C6686FF03}"/>
              </a:ext>
            </a:extLst>
          </p:cNvPr>
          <p:cNvSpPr txBox="1"/>
          <p:nvPr/>
        </p:nvSpPr>
        <p:spPr>
          <a:xfrm>
            <a:off x="569494" y="1973036"/>
            <a:ext cx="8001000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AU" sz="2000" b="1">
                <a:solidFill>
                  <a:srgbClr val="7030A0"/>
                </a:solidFill>
                <a:effectLst/>
                <a:latin typeface="VIC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Suggested post copy</a:t>
            </a:r>
            <a:endParaRPr lang="en-AU" sz="2000" b="1">
              <a:solidFill>
                <a:srgbClr val="7030A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4266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B22348-9BD5-14BD-8A04-87966EC4FB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yellow and white rectangle&#10;&#10;Description automatically generated">
            <a:extLst>
              <a:ext uri="{FF2B5EF4-FFF2-40B4-BE49-F238E27FC236}">
                <a16:creationId xmlns:a16="http://schemas.microsoft.com/office/drawing/2014/main" id="{8D4BB9F9-819A-A0B7-9C1D-BFC10F142F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5714" cy="10285714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A2EAD3E4-01D9-40A4-0A02-A988C5121BC5}"/>
              </a:ext>
            </a:extLst>
          </p:cNvPr>
          <p:cNvSpPr txBox="1"/>
          <p:nvPr/>
        </p:nvSpPr>
        <p:spPr>
          <a:xfrm>
            <a:off x="609600" y="303657"/>
            <a:ext cx="13905000" cy="1269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2"/>
              </a:lnSpc>
            </a:pPr>
            <a:r>
              <a:rPr lang="en-US" sz="5000" b="1">
                <a:latin typeface="VIC"/>
                <a:ea typeface="Arial Bold"/>
                <a:cs typeface="Arial Bold"/>
                <a:sym typeface="Arial Bold"/>
              </a:rPr>
              <a:t>Promote on your social media channels -</a:t>
            </a:r>
            <a:r>
              <a:rPr lang="en-US" sz="5000" b="1">
                <a:solidFill>
                  <a:srgbClr val="FF0000"/>
                </a:solidFill>
                <a:latin typeface="VIC"/>
                <a:ea typeface="Arial Bold"/>
                <a:cs typeface="Arial Bold"/>
                <a:sym typeface="Arial Bold"/>
              </a:rPr>
              <a:t> </a:t>
            </a:r>
          </a:p>
          <a:p>
            <a:pPr>
              <a:lnSpc>
                <a:spcPts val="4752"/>
              </a:lnSpc>
            </a:pPr>
            <a:r>
              <a:rPr lang="en-US" sz="5000" b="1">
                <a:latin typeface="VIC"/>
                <a:ea typeface="Arial Bold"/>
                <a:cs typeface="Arial Bold"/>
                <a:sym typeface="Arial Bold"/>
              </a:rPr>
              <a:t>Digital campaign</a:t>
            </a:r>
            <a:endParaRPr lang="en-US" sz="5000" b="1">
              <a:latin typeface="VIC"/>
              <a:ea typeface="Arial Bold"/>
              <a:cs typeface="Arial Bold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038CE347-B530-E8E0-2B76-CBB4942B38EB}"/>
              </a:ext>
            </a:extLst>
          </p:cNvPr>
          <p:cNvSpPr txBox="1"/>
          <p:nvPr/>
        </p:nvSpPr>
        <p:spPr>
          <a:xfrm>
            <a:off x="609599" y="2641075"/>
            <a:ext cx="12214283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AU" sz="2000" b="1">
                <a:latin typeface="VIC" panose="00000500000000000000" pitchFamily="2" charset="0"/>
              </a:rPr>
              <a:t>Join us in celebrating Cultural Diversity Week by sharing your unique cultural stories!</a:t>
            </a:r>
          </a:p>
          <a:p>
            <a:endParaRPr lang="en-AU" sz="2000">
              <a:latin typeface="VIC" panose="00000500000000000000" pitchFamily="2" charset="0"/>
            </a:endParaRPr>
          </a:p>
          <a:p>
            <a:r>
              <a:rPr lang="en-AU" sz="2000">
                <a:latin typeface="VIC"/>
              </a:rPr>
              <a:t>The Victorian Multicultural Commission invites everyone to participate by showcasing intercultural exchanges taking part in languages or meaningful cultural experiences.</a:t>
            </a:r>
          </a:p>
          <a:p>
            <a:endParaRPr lang="en-AU" sz="2000">
              <a:latin typeface="VIC"/>
            </a:endParaRPr>
          </a:p>
          <a:p>
            <a:r>
              <a:rPr lang="en-AU" sz="2000">
                <a:latin typeface="VIC"/>
              </a:rPr>
              <a:t>Record a short video, capture a photo or write a narrative, then share it on social media using </a:t>
            </a:r>
            <a:r>
              <a:rPr lang="en-AU" sz="2000" b="1">
                <a:latin typeface="VIC"/>
              </a:rPr>
              <a:t>#CDW2026 </a:t>
            </a:r>
            <a:r>
              <a:rPr lang="en-AU" sz="2000">
                <a:latin typeface="VIC"/>
              </a:rPr>
              <a:t>to be automatically entered into the draw to win some exciting prizes.</a:t>
            </a:r>
            <a:br>
              <a:rPr lang="en-AU" sz="2000">
                <a:latin typeface="VIC"/>
              </a:rPr>
            </a:br>
            <a:endParaRPr lang="en-AU" sz="2000">
              <a:latin typeface="VIC"/>
            </a:endParaRPr>
          </a:p>
          <a:p>
            <a:r>
              <a:rPr lang="en-AU" sz="2000">
                <a:latin typeface="VIC"/>
              </a:rPr>
              <a:t>Don’t forget to tag </a:t>
            </a:r>
            <a:r>
              <a:rPr lang="en-AU" sz="2000" b="1">
                <a:latin typeface="VIC"/>
              </a:rPr>
              <a:t>@multiculturevic </a:t>
            </a:r>
            <a:r>
              <a:rPr lang="en-AU" sz="2000">
                <a:latin typeface="VIC"/>
              </a:rPr>
              <a:t>to be featured on our page!</a:t>
            </a:r>
            <a:endParaRPr lang="en-AU"/>
          </a:p>
          <a:p>
            <a:endParaRPr lang="en-AU" sz="2000">
              <a:latin typeface="VIC" panose="00000500000000000000" pitchFamily="2" charset="0"/>
            </a:endParaRPr>
          </a:p>
          <a:p>
            <a:r>
              <a:rPr lang="en-AU" sz="2000">
                <a:latin typeface="VIC" panose="00000500000000000000" pitchFamily="2" charset="0"/>
              </a:rPr>
              <a:t>All participants will be entered into an automatic draw to win exciting prizes, including: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000">
                <a:latin typeface="VIC"/>
              </a:rPr>
              <a:t> 2 x VIP tickets to the Multicultural Film Festival Premiere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000">
                <a:latin typeface="VIC" panose="00000500000000000000" pitchFamily="2" charset="0"/>
              </a:rPr>
              <a:t> A featured spot on the Victorian Multicultural Commission’s social media and website</a:t>
            </a:r>
          </a:p>
          <a:p>
            <a:endParaRPr lang="en-AU" sz="2000">
              <a:latin typeface="VIC" panose="00000500000000000000" pitchFamily="2" charset="0"/>
            </a:endParaRPr>
          </a:p>
          <a:p>
            <a:r>
              <a:rPr lang="en-AU" sz="2000">
                <a:latin typeface="VIC" panose="00000500000000000000" pitchFamily="2" charset="0"/>
              </a:rPr>
              <a:t>Let’s celebrate the cultures that makes Victoria a unique and vibrant place to live. </a:t>
            </a:r>
          </a:p>
          <a:p>
            <a:endParaRPr lang="en-AU" sz="2000">
              <a:latin typeface="VIC" panose="00000500000000000000" pitchFamily="2" charset="0"/>
            </a:endParaRPr>
          </a:p>
          <a:p>
            <a:r>
              <a:rPr lang="en-AU" sz="2000">
                <a:latin typeface="VIC"/>
              </a:rPr>
              <a:t>#CulturalDiversityWeek #CDW2026 #CultureConnectsUsAll</a:t>
            </a:r>
          </a:p>
          <a:p>
            <a:endParaRPr lang="en-AU" sz="2000">
              <a:effectLst/>
              <a:latin typeface="VIC" panose="00000500000000000000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725AF3-526A-3632-EDBF-9A3C9B32BD24}"/>
              </a:ext>
            </a:extLst>
          </p:cNvPr>
          <p:cNvSpPr txBox="1"/>
          <p:nvPr/>
        </p:nvSpPr>
        <p:spPr>
          <a:xfrm>
            <a:off x="609600" y="2242856"/>
            <a:ext cx="8001000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AU" sz="2000" b="1">
                <a:solidFill>
                  <a:srgbClr val="7030A0"/>
                </a:solidFill>
                <a:effectLst/>
                <a:latin typeface="VIC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Suggested post copy</a:t>
            </a:r>
            <a:endParaRPr lang="en-AU" sz="2000" b="1">
              <a:solidFill>
                <a:srgbClr val="7030A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FC7A1D-46CA-51BE-B40C-C5DEB60CA6FB}"/>
              </a:ext>
            </a:extLst>
          </p:cNvPr>
          <p:cNvSpPr txBox="1"/>
          <p:nvPr/>
        </p:nvSpPr>
        <p:spPr>
          <a:xfrm>
            <a:off x="12600677" y="8764787"/>
            <a:ext cx="3595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>
                <a:latin typeface="VIC" panose="00000500000000000000" pitchFamily="2" charset="0"/>
              </a:rPr>
              <a:t>Click </a:t>
            </a:r>
            <a:r>
              <a:rPr lang="en-AU">
                <a:latin typeface="VIC" panose="00000500000000000000" pitchFamily="2" charset="0"/>
                <a:hlinkClick r:id="rId3"/>
              </a:rPr>
              <a:t>here</a:t>
            </a:r>
            <a:r>
              <a:rPr lang="en-AU">
                <a:latin typeface="VIC" panose="00000500000000000000" pitchFamily="2" charset="0"/>
              </a:rPr>
              <a:t> to watch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12ADD4-B018-1636-A17E-128C6DFD20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7" r="7177"/>
          <a:stretch/>
        </p:blipFill>
        <p:spPr>
          <a:xfrm>
            <a:off x="13307518" y="3203782"/>
            <a:ext cx="3744218" cy="53355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06D574-B5CF-C4F9-4DE6-11AC49D15D66}"/>
              </a:ext>
            </a:extLst>
          </p:cNvPr>
          <p:cNvSpPr txBox="1"/>
          <p:nvPr/>
        </p:nvSpPr>
        <p:spPr>
          <a:xfrm>
            <a:off x="13307518" y="2242856"/>
            <a:ext cx="80010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AU" sz="2000" b="1">
                <a:solidFill>
                  <a:srgbClr val="7030A0"/>
                </a:solidFill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Digital content example from </a:t>
            </a:r>
            <a:br>
              <a:rPr lang="en-AU" sz="2000" b="1">
                <a:solidFill>
                  <a:srgbClr val="7030A0"/>
                </a:solidFill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en-AU" sz="2000" b="1">
                <a:solidFill>
                  <a:srgbClr val="7030A0"/>
                </a:solidFill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VMC Commissioner, Dr Judy Tang</a:t>
            </a:r>
          </a:p>
        </p:txBody>
      </p:sp>
    </p:spTree>
    <p:extLst>
      <p:ext uri="{BB962C8B-B14F-4D97-AF65-F5344CB8AC3E}">
        <p14:creationId xmlns:p14="http://schemas.microsoft.com/office/powerpoint/2010/main" val="13770775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1339A6-093A-968F-775C-EDB3D4877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yellow and white rectangle&#10;&#10;Description automatically generated">
            <a:extLst>
              <a:ext uri="{FF2B5EF4-FFF2-40B4-BE49-F238E27FC236}">
                <a16:creationId xmlns:a16="http://schemas.microsoft.com/office/drawing/2014/main" id="{0F2AB5D5-C828-668C-8939-6BEB05EAAE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3226"/>
            <a:ext cx="18285714" cy="10285714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9B8BA19C-2315-4E1D-EECC-F83EF7026CDB}"/>
              </a:ext>
            </a:extLst>
          </p:cNvPr>
          <p:cNvSpPr txBox="1"/>
          <p:nvPr/>
        </p:nvSpPr>
        <p:spPr>
          <a:xfrm>
            <a:off x="609600" y="3952"/>
            <a:ext cx="13905000" cy="1269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2"/>
              </a:lnSpc>
            </a:pPr>
            <a:r>
              <a:rPr lang="en-US" sz="5000" b="1">
                <a:latin typeface="VIC"/>
                <a:ea typeface="Arial Bold"/>
                <a:cs typeface="Arial Bold"/>
                <a:sym typeface="Arial Bold"/>
              </a:rPr>
              <a:t>Promote on your social media channels -  Victorian Multicultural Festival </a:t>
            </a:r>
            <a:endParaRPr lang="en-US" sz="5000" b="1">
              <a:latin typeface="VIC"/>
              <a:ea typeface="Arial Bold"/>
              <a:cs typeface="Arial Bold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A073789C-9159-D89D-20B7-811186EEA04E}"/>
              </a:ext>
            </a:extLst>
          </p:cNvPr>
          <p:cNvSpPr txBox="1"/>
          <p:nvPr/>
        </p:nvSpPr>
        <p:spPr>
          <a:xfrm>
            <a:off x="646670" y="2197005"/>
            <a:ext cx="8689768" cy="76944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AU" sz="2000" b="1">
                <a:latin typeface="VIC"/>
              </a:rPr>
              <a:t>Join us to celebrate Cultural Diversity Week at the flagship Victorian Multicultural Festival 2026!</a:t>
            </a:r>
            <a:br>
              <a:rPr lang="en-AU" sz="2000" b="1">
                <a:latin typeface="VIC"/>
              </a:rPr>
            </a:br>
            <a:endParaRPr lang="en-AU" sz="2000">
              <a:latin typeface="VIC"/>
            </a:endParaRPr>
          </a:p>
          <a:p>
            <a:r>
              <a:rPr lang="en-AU" sz="2000">
                <a:latin typeface="VIC"/>
              </a:rPr>
              <a:t>Taking place from </a:t>
            </a:r>
            <a:r>
              <a:rPr lang="en-AU" sz="2000" b="1">
                <a:latin typeface="VIC"/>
              </a:rPr>
              <a:t>27–29 March 2026</a:t>
            </a:r>
            <a:r>
              <a:rPr lang="en-AU" sz="2000">
                <a:latin typeface="VIC"/>
              </a:rPr>
              <a:t> at the iconic </a:t>
            </a:r>
            <a:r>
              <a:rPr lang="en-AU" sz="2000" b="1">
                <a:latin typeface="VIC"/>
              </a:rPr>
              <a:t>Grazeland in Spotswood</a:t>
            </a:r>
            <a:r>
              <a:rPr lang="en-AU" sz="2000">
                <a:latin typeface="VIC"/>
              </a:rPr>
              <a:t>, this vibrant festival is the ultimate celebration of Victoria’s multicultural communities, packed with food, entertainment and culture.</a:t>
            </a:r>
          </a:p>
          <a:p>
            <a:r>
              <a:rPr lang="en-AU" sz="2000">
                <a:latin typeface="VIC"/>
              </a:rPr>
              <a:t>🌍 </a:t>
            </a:r>
            <a:r>
              <a:rPr lang="en-AU" sz="2000" b="1">
                <a:latin typeface="VIC"/>
              </a:rPr>
              <a:t>Explore Global Flavours</a:t>
            </a:r>
            <a:br>
              <a:rPr lang="en-AU" sz="2000">
                <a:latin typeface="VIC" panose="00000500000000000000" pitchFamily="2" charset="0"/>
              </a:rPr>
            </a:br>
            <a:r>
              <a:rPr lang="en-AU" sz="2000">
                <a:latin typeface="VIC"/>
              </a:rPr>
              <a:t>Indulge in an outdoor dining experience featuring cuisine from around the globe – perfect for food lovers!</a:t>
            </a:r>
          </a:p>
          <a:p>
            <a:r>
              <a:rPr lang="en-AU" sz="2000">
                <a:latin typeface="VIC"/>
              </a:rPr>
              <a:t>🎶 </a:t>
            </a:r>
            <a:r>
              <a:rPr lang="en-AU" sz="2000" b="1">
                <a:latin typeface="VIC"/>
              </a:rPr>
              <a:t>Non-Stop Entertainment</a:t>
            </a:r>
            <a:br>
              <a:rPr lang="en-AU" sz="2000">
                <a:latin typeface="VIC" panose="00000500000000000000" pitchFamily="2" charset="0"/>
              </a:rPr>
            </a:br>
            <a:r>
              <a:rPr lang="en-AU" sz="2000">
                <a:latin typeface="VIC"/>
              </a:rPr>
              <a:t>Enjoy live music, cultural performances and activities for all ages, making it the ideal outing for families and friends.</a:t>
            </a:r>
          </a:p>
          <a:p>
            <a:r>
              <a:rPr lang="en-AU" sz="2000">
                <a:latin typeface="VIC"/>
              </a:rPr>
              <a:t>🎨 </a:t>
            </a:r>
            <a:r>
              <a:rPr lang="en-AU" sz="2000" b="1">
                <a:latin typeface="VIC"/>
              </a:rPr>
              <a:t>Dress for the Occasion</a:t>
            </a:r>
            <a:br>
              <a:rPr lang="en-AU" sz="2000">
                <a:latin typeface="VIC" panose="00000500000000000000" pitchFamily="2" charset="0"/>
              </a:rPr>
            </a:br>
            <a:r>
              <a:rPr lang="en-AU" sz="2000">
                <a:latin typeface="VIC"/>
              </a:rPr>
              <a:t>Wear your favourite cultural attire or colours and celebrate diversity in style!</a:t>
            </a:r>
          </a:p>
          <a:p>
            <a:r>
              <a:rPr lang="en-AU" sz="2000">
                <a:latin typeface="VIC"/>
              </a:rPr>
              <a:t>🎟️ </a:t>
            </a:r>
            <a:r>
              <a:rPr lang="en-AU" sz="2000" b="1">
                <a:latin typeface="VIC"/>
              </a:rPr>
              <a:t>Event Highlights</a:t>
            </a:r>
            <a:endParaRPr lang="en-AU" sz="2000">
              <a:latin typeface="VIC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AU" sz="2000">
                <a:latin typeface="VIC"/>
              </a:rPr>
              <a:t> $4 entry fee (children under 12 enter free)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000">
                <a:latin typeface="VIC"/>
              </a:rPr>
              <a:t> Gates open Friday evening and from noon on Saturday and Sunday</a:t>
            </a:r>
          </a:p>
          <a:p>
            <a:r>
              <a:rPr lang="en-AU" sz="2000">
                <a:latin typeface="VIC"/>
              </a:rPr>
              <a:t>Bring your family and friends – we can’t wait to see you there!</a:t>
            </a:r>
          </a:p>
          <a:p>
            <a:r>
              <a:rPr lang="en-AU" sz="2000">
                <a:latin typeface="VIC"/>
              </a:rPr>
              <a:t>Visit the </a:t>
            </a:r>
            <a:r>
              <a:rPr lang="en-AU" sz="2000" b="1">
                <a:latin typeface="VIC"/>
              </a:rPr>
              <a:t>Cultural Diversity Week website</a:t>
            </a:r>
            <a:r>
              <a:rPr lang="en-AU" sz="2000">
                <a:latin typeface="VIC"/>
              </a:rPr>
              <a:t> for full event details: </a:t>
            </a:r>
            <a:r>
              <a:rPr lang="en-AU" sz="2000">
                <a:latin typeface="VIC"/>
                <a:hlinkClick r:id="rId3"/>
              </a:rPr>
              <a:t>https://www.multiculturalcommission.vic.gov.au/cultural-diversity-week-victorian-multicultural-commission</a:t>
            </a:r>
            <a:endParaRPr lang="en-AU" sz="2000">
              <a:latin typeface="VIC"/>
            </a:endParaRPr>
          </a:p>
          <a:p>
            <a:r>
              <a:rPr lang="en-AU" sz="2000">
                <a:latin typeface="VIC"/>
              </a:rPr>
              <a:t>#CulturalDiversityFestival #CulturalDiversityWeek #CDW2026 #CultureConnectsUsAll #Grazeland @grazeland</a:t>
            </a:r>
            <a:endParaRPr lang="en-AU" sz="2000">
              <a:effectLst/>
              <a:latin typeface="VIC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4051A0-D7C1-7CA4-B41E-F06CEB2E4388}"/>
              </a:ext>
            </a:extLst>
          </p:cNvPr>
          <p:cNvSpPr txBox="1"/>
          <p:nvPr/>
        </p:nvSpPr>
        <p:spPr>
          <a:xfrm>
            <a:off x="609600" y="1764969"/>
            <a:ext cx="8001000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AU" sz="2000" b="1">
                <a:solidFill>
                  <a:srgbClr val="7030A0"/>
                </a:solidFill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Suggested post copy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753A83-05AD-5E74-F22B-1DDC246BB756}"/>
              </a:ext>
            </a:extLst>
          </p:cNvPr>
          <p:cNvSpPr txBox="1"/>
          <p:nvPr/>
        </p:nvSpPr>
        <p:spPr>
          <a:xfrm>
            <a:off x="9734778" y="2320652"/>
            <a:ext cx="4052888" cy="3077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AU" sz="2000" b="1">
                <a:solidFill>
                  <a:srgbClr val="7030A0"/>
                </a:solidFill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Static </a:t>
            </a:r>
            <a:r>
              <a:rPr lang="en-AU" sz="2000" b="1">
                <a:solidFill>
                  <a:srgbClr val="7030A0"/>
                </a:solidFill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social</a:t>
            </a:r>
            <a:r>
              <a:rPr lang="en-AU" sz="2000" b="1">
                <a:solidFill>
                  <a:srgbClr val="7030A0"/>
                </a:solidFill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 til</a:t>
            </a:r>
            <a:r>
              <a:rPr lang="en-AU" sz="2000" b="1">
                <a:solidFill>
                  <a:srgbClr val="7030A0"/>
                </a:solidFill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e</a:t>
            </a:r>
            <a:endParaRPr lang="en-AU" sz="2000" b="1">
              <a:solidFill>
                <a:srgbClr val="7030A0"/>
              </a:solidFill>
              <a:effectLst/>
              <a:latin typeface="VIC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004E0C-2862-D20F-3F40-E62CF07FCCCA}"/>
              </a:ext>
            </a:extLst>
          </p:cNvPr>
          <p:cNvSpPr txBox="1"/>
          <p:nvPr/>
        </p:nvSpPr>
        <p:spPr>
          <a:xfrm>
            <a:off x="14043987" y="2320651"/>
            <a:ext cx="3713747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AU" sz="2000" b="1">
                <a:solidFill>
                  <a:srgbClr val="7030A0"/>
                </a:solidFill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Animated </a:t>
            </a:r>
            <a:r>
              <a:rPr lang="en-AU" sz="2000" b="1">
                <a:solidFill>
                  <a:srgbClr val="7030A0"/>
                </a:solidFill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social</a:t>
            </a:r>
            <a:r>
              <a:rPr lang="en-AU" sz="2000" b="1">
                <a:solidFill>
                  <a:srgbClr val="7030A0"/>
                </a:solidFill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 story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5C9EBA-01FB-25FB-4B6A-C40B1563CB88}"/>
              </a:ext>
            </a:extLst>
          </p:cNvPr>
          <p:cNvSpPr txBox="1"/>
          <p:nvPr/>
        </p:nvSpPr>
        <p:spPr>
          <a:xfrm>
            <a:off x="13572441" y="8871615"/>
            <a:ext cx="359525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AU">
                <a:latin typeface="VIC"/>
              </a:rPr>
              <a:t>Click </a:t>
            </a:r>
            <a:r>
              <a:rPr lang="en-AU">
                <a:latin typeface="VIC"/>
                <a:hlinkClick r:id="rId4"/>
              </a:rPr>
              <a:t>here</a:t>
            </a:r>
            <a:r>
              <a:rPr lang="en-AU">
                <a:latin typeface="VIC"/>
              </a:rPr>
              <a:t> to download</a:t>
            </a:r>
          </a:p>
        </p:txBody>
      </p:sp>
      <p:pic>
        <p:nvPicPr>
          <p:cNvPr id="7" name="Picture 6" descr="A group of people in different colors&#10;&#10;AI-generated content may be incorrect.">
            <a:extLst>
              <a:ext uri="{FF2B5EF4-FFF2-40B4-BE49-F238E27FC236}">
                <a16:creationId xmlns:a16="http://schemas.microsoft.com/office/drawing/2014/main" id="{B48F7E83-E87D-308B-D700-BFD3A1A8408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4043986" y="2735892"/>
            <a:ext cx="3385029" cy="60178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E17321-9E51-1454-10FE-B5566FAC1478}"/>
              </a:ext>
            </a:extLst>
          </p:cNvPr>
          <p:cNvSpPr txBox="1"/>
          <p:nvPr/>
        </p:nvSpPr>
        <p:spPr>
          <a:xfrm>
            <a:off x="9190357" y="6494927"/>
            <a:ext cx="359525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AU" dirty="0">
                <a:latin typeface="VIC"/>
              </a:rPr>
              <a:t>Click </a:t>
            </a:r>
            <a:r>
              <a:rPr lang="en-AU" dirty="0">
                <a:latin typeface="VIC"/>
                <a:hlinkClick r:id="rId6"/>
              </a:rPr>
              <a:t>here</a:t>
            </a:r>
            <a:r>
              <a:rPr lang="en-AU" dirty="0">
                <a:latin typeface="VIC"/>
              </a:rPr>
              <a:t> to download</a:t>
            </a:r>
          </a:p>
        </p:txBody>
      </p:sp>
      <p:pic>
        <p:nvPicPr>
          <p:cNvPr id="17" name="Picture 16" descr="A poster for a cultural event&#10;&#10;AI-generated content may be incorrect.">
            <a:extLst>
              <a:ext uri="{FF2B5EF4-FFF2-40B4-BE49-F238E27FC236}">
                <a16:creationId xmlns:a16="http://schemas.microsoft.com/office/drawing/2014/main" id="{95C7741B-BB96-1B77-FE6F-6D03FCEA81C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9739819" y="2671556"/>
            <a:ext cx="3649804" cy="364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7020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and white rectangle&#10;&#10;Description automatically generated">
            <a:extLst>
              <a:ext uri="{FF2B5EF4-FFF2-40B4-BE49-F238E27FC236}">
                <a16:creationId xmlns:a16="http://schemas.microsoft.com/office/drawing/2014/main" id="{B569D1A2-3811-AA2F-491B-6905FEC104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33400" y="650432"/>
            <a:ext cx="13905000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2"/>
              </a:lnSpc>
            </a:pPr>
            <a:r>
              <a:rPr lang="en-US" sz="5000" b="1">
                <a:latin typeface="VIC"/>
                <a:ea typeface="Arial Bold"/>
                <a:cs typeface="Arial Bold"/>
                <a:sym typeface="Arial Bold"/>
              </a:rPr>
              <a:t>Newsletter header (EDM)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F160B0-AA90-00AB-FCD8-D07FE50270F9}"/>
              </a:ext>
            </a:extLst>
          </p:cNvPr>
          <p:cNvSpPr txBox="1"/>
          <p:nvPr/>
        </p:nvSpPr>
        <p:spPr>
          <a:xfrm>
            <a:off x="644769" y="1937085"/>
            <a:ext cx="8001000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AU" sz="2000" b="1">
                <a:solidFill>
                  <a:srgbClr val="7030A0"/>
                </a:solidFill>
                <a:effectLst/>
                <a:latin typeface="VIC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Suggested EDM Content</a:t>
            </a:r>
            <a:endParaRPr lang="en-AU" sz="2000" b="1">
              <a:solidFill>
                <a:srgbClr val="7030A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1102CE-89E7-26C3-24B2-742BF76E9ED1}"/>
              </a:ext>
            </a:extLst>
          </p:cNvPr>
          <p:cNvSpPr txBox="1"/>
          <p:nvPr/>
        </p:nvSpPr>
        <p:spPr>
          <a:xfrm>
            <a:off x="11633559" y="2628900"/>
            <a:ext cx="8001000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AU" sz="2000" b="1">
                <a:solidFill>
                  <a:srgbClr val="7030A0"/>
                </a:solidFill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Newsletter</a:t>
            </a:r>
            <a:r>
              <a:rPr lang="en-AU" sz="2000" b="1">
                <a:solidFill>
                  <a:srgbClr val="7030A0"/>
                </a:solidFill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r>
              <a:rPr lang="en-AU" sz="2000" b="1">
                <a:solidFill>
                  <a:srgbClr val="7030A0"/>
                </a:solidFill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header</a:t>
            </a:r>
            <a:endParaRPr lang="en-AU" sz="2000" b="1">
              <a:solidFill>
                <a:srgbClr val="7030A0"/>
              </a:solidFill>
              <a:effectLst/>
              <a:latin typeface="VIC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66F17C91-64AB-95D3-8BF1-3FE499774703}"/>
              </a:ext>
            </a:extLst>
          </p:cNvPr>
          <p:cNvSpPr txBox="1"/>
          <p:nvPr/>
        </p:nvSpPr>
        <p:spPr>
          <a:xfrm>
            <a:off x="644769" y="2332296"/>
            <a:ext cx="10563177" cy="76328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AU" sz="1600" b="1">
                <a:latin typeface="VIC"/>
              </a:rPr>
              <a:t>Get ready for Cultural Diversity Week 2026 — Victoria’s biggest celebration of multiculturalism!</a:t>
            </a:r>
            <a:br>
              <a:rPr lang="en-AU" sz="1600" b="1">
                <a:latin typeface="VIC" panose="00000500000000000000" pitchFamily="2" charset="0"/>
              </a:rPr>
            </a:br>
            <a:br>
              <a:rPr lang="en-AU" sz="1600">
                <a:latin typeface="VIC" panose="00000500000000000000" pitchFamily="2" charset="0"/>
              </a:rPr>
            </a:br>
            <a:r>
              <a:rPr lang="en-AU" sz="1600">
                <a:latin typeface="VIC"/>
              </a:rPr>
              <a:t>From </a:t>
            </a:r>
            <a:r>
              <a:rPr lang="en-AU" sz="1600" b="1">
                <a:latin typeface="VIC"/>
              </a:rPr>
              <a:t>21–29 March</a:t>
            </a:r>
            <a:r>
              <a:rPr lang="en-AU" sz="1600">
                <a:latin typeface="VIC"/>
              </a:rPr>
              <a:t>, immerse yourself in a week of vibrant events, inspiring storytelling and cultural pride, as we come together to honour the stories, traditions and contributions that make Victoria extraordinary.</a:t>
            </a:r>
          </a:p>
          <a:p>
            <a:br>
              <a:rPr lang="en-AU" sz="1600">
                <a:latin typeface="VIC" panose="00000500000000000000" pitchFamily="2" charset="0"/>
              </a:rPr>
            </a:br>
            <a:r>
              <a:rPr lang="en-AU" sz="1600">
                <a:latin typeface="VIC"/>
              </a:rPr>
              <a:t>Whether you’re hosting an event, joining the flagship Victoria Multicultural Festival, or sharing your cultural story online, there’s a way for everyone to get involved.</a:t>
            </a:r>
          </a:p>
          <a:p>
            <a:endParaRPr lang="en-AU" sz="1600">
              <a:latin typeface="VIC" panose="00000500000000000000" pitchFamily="2" charset="0"/>
            </a:endParaRPr>
          </a:p>
          <a:p>
            <a:r>
              <a:rPr lang="en-AU" sz="1600">
                <a:latin typeface="VIC"/>
              </a:rPr>
              <a:t>🌟 </a:t>
            </a:r>
            <a:r>
              <a:rPr lang="en-AU" sz="1600" b="1">
                <a:latin typeface="VIC"/>
              </a:rPr>
              <a:t>Host or Register an Event</a:t>
            </a:r>
            <a:br>
              <a:rPr lang="en-AU" sz="1600">
                <a:latin typeface="VIC" panose="00000500000000000000" pitchFamily="2" charset="0"/>
              </a:rPr>
            </a:br>
            <a:r>
              <a:rPr lang="en-AU" sz="1600">
                <a:latin typeface="VIC"/>
              </a:rPr>
              <a:t>Make your community a part of the celebration! Register your event on </a:t>
            </a:r>
            <a:r>
              <a:rPr lang="en-AU" sz="1600" b="1" err="1">
                <a:latin typeface="VIC"/>
              </a:rPr>
              <a:t>VMConnect</a:t>
            </a:r>
            <a:r>
              <a:rPr lang="en-AU" sz="1600">
                <a:latin typeface="VIC"/>
              </a:rPr>
              <a:t>, the online hub for multicultural events in Victoria: </a:t>
            </a:r>
            <a:r>
              <a:rPr lang="en-AU" sz="1600">
                <a:latin typeface="VIC"/>
                <a:hlinkClick r:id="rId3"/>
              </a:rPr>
              <a:t>Visit the Cultural Diversity Week website for details</a:t>
            </a:r>
            <a:r>
              <a:rPr lang="en-AU" sz="1600">
                <a:latin typeface="VIC"/>
              </a:rPr>
              <a:t>.</a:t>
            </a:r>
          </a:p>
          <a:p>
            <a:endParaRPr lang="en-AU" sz="1600">
              <a:latin typeface="VIC" panose="00000500000000000000" pitchFamily="2" charset="0"/>
            </a:endParaRPr>
          </a:p>
          <a:p>
            <a:r>
              <a:rPr lang="en-AU" sz="1600">
                <a:latin typeface="VIC"/>
              </a:rPr>
              <a:t>🌟 </a:t>
            </a:r>
            <a:r>
              <a:rPr lang="en-AU" sz="1600" b="1">
                <a:latin typeface="VIC"/>
              </a:rPr>
              <a:t>Be Part of Our Digital Campaign</a:t>
            </a:r>
            <a:br>
              <a:rPr lang="en-AU" sz="1600">
                <a:latin typeface="VIC" panose="00000500000000000000" pitchFamily="2" charset="0"/>
              </a:rPr>
            </a:br>
            <a:r>
              <a:rPr lang="en-AU" sz="1600">
                <a:latin typeface="VIC"/>
              </a:rPr>
              <a:t>Celebrate this year’s theme, </a:t>
            </a:r>
            <a:r>
              <a:rPr lang="en-AU" sz="1600" b="1" i="1">
                <a:latin typeface="VIC"/>
              </a:rPr>
              <a:t>Culture connects us all</a:t>
            </a:r>
            <a:r>
              <a:rPr lang="en-AU" sz="1600">
                <a:latin typeface="VIC"/>
              </a:rPr>
              <a:t>, by sharing your unique cultural story. Record a short video, photo or narrative, and post it on social media using </a:t>
            </a:r>
            <a:r>
              <a:rPr lang="en-AU" sz="1600" b="1">
                <a:latin typeface="VIC"/>
              </a:rPr>
              <a:t>#CDW2026</a:t>
            </a:r>
            <a:r>
              <a:rPr lang="en-AU" sz="1600">
                <a:latin typeface="VIC"/>
              </a:rPr>
              <a:t> and tag @multiculturevic to be automatically entered into the competition.</a:t>
            </a:r>
            <a:br>
              <a:rPr lang="en-AU" sz="1600">
                <a:latin typeface="VIC"/>
              </a:rPr>
            </a:br>
            <a:endParaRPr lang="en-AU" sz="1600">
              <a:latin typeface="VIC" panose="00000500000000000000" pitchFamily="2" charset="0"/>
            </a:endParaRPr>
          </a:p>
          <a:p>
            <a:r>
              <a:rPr lang="en-AU" sz="1600">
                <a:latin typeface="VIC" panose="00000500000000000000" pitchFamily="2" charset="0"/>
              </a:rPr>
              <a:t>🎁 All participants who host and event or create a video will go into a draw to win exciting prizes. See website for more details.</a:t>
            </a:r>
          </a:p>
          <a:p>
            <a:endParaRPr lang="en-AU" sz="1600">
              <a:latin typeface="VIC" panose="00000500000000000000" pitchFamily="2" charset="0"/>
            </a:endParaRPr>
          </a:p>
          <a:p>
            <a:r>
              <a:rPr lang="en-AU" sz="1600">
                <a:latin typeface="VIC"/>
              </a:rPr>
              <a:t>🌟 </a:t>
            </a:r>
            <a:r>
              <a:rPr lang="en-AU" sz="1600" b="1">
                <a:latin typeface="VIC"/>
              </a:rPr>
              <a:t>Join the flagship Victorian Multicultural Festival 2026</a:t>
            </a:r>
            <a:br>
              <a:rPr lang="en-AU" sz="1600">
                <a:latin typeface="VIC" panose="00000500000000000000" pitchFamily="2" charset="0"/>
              </a:rPr>
            </a:br>
            <a:r>
              <a:rPr lang="en-AU" sz="1600">
                <a:latin typeface="VIC"/>
              </a:rPr>
              <a:t>Taking place from </a:t>
            </a:r>
            <a:r>
              <a:rPr lang="en-AU" sz="1600" b="1">
                <a:latin typeface="VIC"/>
              </a:rPr>
              <a:t>27–29 March</a:t>
            </a:r>
            <a:r>
              <a:rPr lang="en-AU" sz="1600">
                <a:latin typeface="VIC"/>
              </a:rPr>
              <a:t> at the iconic </a:t>
            </a:r>
            <a:r>
              <a:rPr lang="en-AU" sz="1600" b="1">
                <a:latin typeface="VIC"/>
              </a:rPr>
              <a:t>Grazeland in Spotswood</a:t>
            </a:r>
            <a:r>
              <a:rPr lang="en-AU" sz="1600">
                <a:latin typeface="VIC"/>
              </a:rPr>
              <a:t>, this festival is packed with global flavours, vibrant entertainment and cultural pride: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1600">
                <a:latin typeface="VIC"/>
              </a:rPr>
              <a:t> Indulge in cuisine from around the globe.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1600">
                <a:latin typeface="VIC"/>
              </a:rPr>
              <a:t> Enjoy live music, cultural performances and family-friendly activities.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1600">
                <a:latin typeface="VIC"/>
              </a:rPr>
              <a:t> Wear your favourite cultural attire or colours and celebrate diversity in style!</a:t>
            </a:r>
            <a:br>
              <a:rPr lang="en-AU" sz="1600">
                <a:latin typeface="VIC" panose="00000500000000000000" pitchFamily="2" charset="0"/>
              </a:rPr>
            </a:br>
            <a:r>
              <a:rPr lang="en-AU" sz="1600">
                <a:latin typeface="VIC"/>
              </a:rPr>
              <a:t>🎟️ Entry: $4 (children under 12 free)</a:t>
            </a:r>
          </a:p>
          <a:p>
            <a:endParaRPr lang="en-AU" sz="1600">
              <a:latin typeface="VIC" panose="00000500000000000000" pitchFamily="2" charset="0"/>
            </a:endParaRPr>
          </a:p>
          <a:p>
            <a:r>
              <a:rPr lang="en-AU" sz="1600">
                <a:latin typeface="VIC" panose="00000500000000000000" pitchFamily="2" charset="0"/>
              </a:rPr>
              <a:t>Let’s celebrate the cultures that makes Victoria a unique and vibrant place to live. </a:t>
            </a:r>
            <a:br>
              <a:rPr lang="en-AU" sz="1600">
                <a:latin typeface="VIC" panose="00000500000000000000" pitchFamily="2" charset="0"/>
              </a:rPr>
            </a:br>
            <a:endParaRPr lang="en-AU" sz="1600">
              <a:latin typeface="VIC" panose="00000500000000000000" pitchFamily="2" charset="0"/>
            </a:endParaRPr>
          </a:p>
          <a:p>
            <a:r>
              <a:rPr lang="en-AU" sz="1600">
                <a:latin typeface="VIC"/>
              </a:rPr>
              <a:t>#CulturalDiversityWeek #CDW2026 #CultureConnectsUsAll</a:t>
            </a:r>
          </a:p>
        </p:txBody>
      </p:sp>
      <p:pic>
        <p:nvPicPr>
          <p:cNvPr id="2" name="Picture 1" descr="A crowd of people in a tent&#10;&#10;AI-generated content may be incorrect.">
            <a:extLst>
              <a:ext uri="{FF2B5EF4-FFF2-40B4-BE49-F238E27FC236}">
                <a16:creationId xmlns:a16="http://schemas.microsoft.com/office/drawing/2014/main" id="{C011B456-71DD-C8F5-42D2-E784127807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2795" y="5538271"/>
            <a:ext cx="6472411" cy="42644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566D32-836E-9D18-A485-996C187C76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86000" y="5399725"/>
            <a:ext cx="4554843" cy="1314393"/>
          </a:xfrm>
          <a:prstGeom prst="rect">
            <a:avLst/>
          </a:prstGeom>
        </p:spPr>
      </p:pic>
      <p:pic>
        <p:nvPicPr>
          <p:cNvPr id="7" name="Picture 6" descr="A group of people in different colors&#10;&#10;AI-generated content may be incorrect.">
            <a:extLst>
              <a:ext uri="{FF2B5EF4-FFF2-40B4-BE49-F238E27FC236}">
                <a16:creationId xmlns:a16="http://schemas.microsoft.com/office/drawing/2014/main" id="{62A9DAB9-5FFE-DF8B-173D-0633840776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98087" y="3106830"/>
            <a:ext cx="6513419" cy="216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5470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FBBA6A-F479-83F2-D773-E2BEECBA4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and white rectangle&#10;&#10;Description automatically generated">
            <a:extLst>
              <a:ext uri="{FF2B5EF4-FFF2-40B4-BE49-F238E27FC236}">
                <a16:creationId xmlns:a16="http://schemas.microsoft.com/office/drawing/2014/main" id="{F526BBE7-7E9C-78B8-842C-D4399A0948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5714" cy="10285714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74B23EBA-9170-1322-A8B8-2D927A5EB67C}"/>
              </a:ext>
            </a:extLst>
          </p:cNvPr>
          <p:cNvSpPr txBox="1"/>
          <p:nvPr/>
        </p:nvSpPr>
        <p:spPr>
          <a:xfrm>
            <a:off x="533400" y="786503"/>
            <a:ext cx="13905000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2"/>
              </a:lnSpc>
            </a:pPr>
            <a:r>
              <a:rPr lang="en-US" sz="5000" b="1">
                <a:latin typeface="VIC"/>
                <a:ea typeface="Arial Bold"/>
                <a:cs typeface="Arial Bold"/>
                <a:sym typeface="Arial Bold"/>
              </a:rPr>
              <a:t>Internal Creative*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DF23B1-EE91-4F12-8B2E-4602F8C89330}"/>
              </a:ext>
            </a:extLst>
          </p:cNvPr>
          <p:cNvSpPr txBox="1"/>
          <p:nvPr/>
        </p:nvSpPr>
        <p:spPr>
          <a:xfrm>
            <a:off x="704564" y="2420425"/>
            <a:ext cx="8001000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AU" sz="2000" b="1">
                <a:solidFill>
                  <a:srgbClr val="7030A0"/>
                </a:solidFill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Virtual background creative</a:t>
            </a:r>
            <a:endParaRPr lang="en-AU" sz="2000" b="1">
              <a:solidFill>
                <a:srgbClr val="7030A0"/>
              </a:solidFill>
              <a:effectLst/>
              <a:latin typeface="VIC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114D5C-71B4-1CA3-5339-EE7BD8BAA870}"/>
              </a:ext>
            </a:extLst>
          </p:cNvPr>
          <p:cNvSpPr txBox="1"/>
          <p:nvPr/>
        </p:nvSpPr>
        <p:spPr>
          <a:xfrm>
            <a:off x="715148" y="9177331"/>
            <a:ext cx="17380527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AU" sz="1600" i="1"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*The VMC have developed a Zoom or Microsoft Teams background and email signature to help you promote Cultural Diversity Week</a:t>
            </a:r>
            <a:r>
              <a:rPr lang="en-AU" sz="1600" i="1">
                <a:solidFill>
                  <a:schemeClr val="bg1"/>
                </a:solidFill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 .</a:t>
            </a:r>
            <a:br>
              <a:rPr lang="en-AU" sz="1600" b="1" i="1">
                <a:latin typeface="VIC"/>
                <a:ea typeface="Aptos" panose="020B0004020202020204" pitchFamily="34" charset="0"/>
                <a:cs typeface="Aptos" panose="020B0004020202020204" pitchFamily="34" charset="0"/>
              </a:rPr>
            </a:br>
            <a:endParaRPr lang="en-AU" sz="1600" i="1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922A14-490D-136C-DCCE-88843EA8BD29}"/>
              </a:ext>
            </a:extLst>
          </p:cNvPr>
          <p:cNvSpPr txBox="1"/>
          <p:nvPr/>
        </p:nvSpPr>
        <p:spPr>
          <a:xfrm>
            <a:off x="9334686" y="2414335"/>
            <a:ext cx="8001000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AU" sz="2000" b="1">
                <a:solidFill>
                  <a:srgbClr val="7030A0"/>
                </a:solidFill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Email signature</a:t>
            </a:r>
            <a:endParaRPr lang="en-AU" sz="2000" b="1">
              <a:solidFill>
                <a:srgbClr val="7030A0"/>
              </a:solidFill>
              <a:effectLst/>
              <a:latin typeface="VIC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pic>
        <p:nvPicPr>
          <p:cNvPr id="5" name="Picture 4" descr="A yellow rectangular object with black text&#10;&#10;AI-generated content may be incorrect.">
            <a:extLst>
              <a:ext uri="{FF2B5EF4-FFF2-40B4-BE49-F238E27FC236}">
                <a16:creationId xmlns:a16="http://schemas.microsoft.com/office/drawing/2014/main" id="{9ED48E61-F5BF-58C4-AC98-C92156F8D8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15148" y="3086910"/>
            <a:ext cx="7180736" cy="40391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75DC02-AF85-6046-B4DA-CBED4491C894}"/>
              </a:ext>
            </a:extLst>
          </p:cNvPr>
          <p:cNvSpPr txBox="1"/>
          <p:nvPr/>
        </p:nvSpPr>
        <p:spPr>
          <a:xfrm>
            <a:off x="715148" y="7363025"/>
            <a:ext cx="9227126" cy="515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AU" sz="2000">
                <a:solidFill>
                  <a:srgbClr val="1A1A1A"/>
                </a:solidFill>
                <a:latin typeface="VIC"/>
                <a:cs typeface="Arial"/>
              </a:rPr>
              <a:t>Creative assets available </a:t>
            </a:r>
            <a:r>
              <a:rPr lang="en-AU" sz="2000">
                <a:solidFill>
                  <a:srgbClr val="1A1A1A"/>
                </a:solidFill>
                <a:latin typeface="VIC"/>
                <a:cs typeface="Arial"/>
                <a:hlinkClick r:id="rId4"/>
              </a:rPr>
              <a:t>here</a:t>
            </a:r>
            <a:endParaRPr lang="en-AU" sz="2000">
              <a:solidFill>
                <a:srgbClr val="1A1A1A"/>
              </a:solidFill>
              <a:latin typeface="VIC"/>
              <a:cs typeface="Arial"/>
            </a:endParaRPr>
          </a:p>
        </p:txBody>
      </p:sp>
      <p:pic>
        <p:nvPicPr>
          <p:cNvPr id="2" name="Picture 1" descr="A group of people in different colors&#10;&#10;AI-generated content may be incorrect.">
            <a:extLst>
              <a:ext uri="{FF2B5EF4-FFF2-40B4-BE49-F238E27FC236}">
                <a16:creationId xmlns:a16="http://schemas.microsoft.com/office/drawing/2014/main" id="{508E2106-954B-705B-3EA2-E71CA931D3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0919" y="3090021"/>
            <a:ext cx="8085042" cy="269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2601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9F6E69-4943-06E2-785C-9DA3EF1161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4C1623DF-BB73-73DD-CAAB-84058C1C72E9}"/>
              </a:ext>
            </a:extLst>
          </p:cNvPr>
          <p:cNvSpPr txBox="1"/>
          <p:nvPr/>
        </p:nvSpPr>
        <p:spPr>
          <a:xfrm>
            <a:off x="533400" y="786503"/>
            <a:ext cx="13905000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2"/>
              </a:lnSpc>
            </a:pPr>
            <a:r>
              <a:rPr lang="en-US" sz="5000" b="1">
                <a:latin typeface="VIC"/>
                <a:ea typeface="Arial Bold"/>
                <a:cs typeface="Arial Bold"/>
                <a:sym typeface="Arial Bold"/>
              </a:rPr>
              <a:t>Social Media Banners*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D55CB4-964B-93B9-0840-54EA9A25ACF6}"/>
              </a:ext>
            </a:extLst>
          </p:cNvPr>
          <p:cNvSpPr txBox="1"/>
          <p:nvPr/>
        </p:nvSpPr>
        <p:spPr>
          <a:xfrm>
            <a:off x="424215" y="3271810"/>
            <a:ext cx="8001000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AU" sz="2000" b="1">
                <a:solidFill>
                  <a:srgbClr val="7030A0"/>
                </a:solidFill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Facebook cover banner</a:t>
            </a:r>
            <a:endParaRPr lang="en-AU" sz="2000" b="1">
              <a:solidFill>
                <a:srgbClr val="7030A0"/>
              </a:solidFill>
              <a:effectLst/>
              <a:latin typeface="VIC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FBF281-6BC7-09A9-F928-B46D0A92B352}"/>
              </a:ext>
            </a:extLst>
          </p:cNvPr>
          <p:cNvSpPr txBox="1"/>
          <p:nvPr/>
        </p:nvSpPr>
        <p:spPr>
          <a:xfrm>
            <a:off x="410361" y="9176695"/>
            <a:ext cx="162993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600" i="1"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*The VMC have developed social media event banners to help promote your events</a:t>
            </a:r>
            <a:br>
              <a:rPr lang="en-AU" sz="1600" b="1" i="1">
                <a:latin typeface="VIC"/>
                <a:ea typeface="Aptos" panose="020B0004020202020204" pitchFamily="34" charset="0"/>
                <a:cs typeface="Aptos" panose="020B0004020202020204" pitchFamily="34" charset="0"/>
              </a:rPr>
            </a:br>
            <a:endParaRPr lang="en-AU" sz="1600" i="1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68FF5D-DD54-191A-8E1D-476FE53D3FC2}"/>
              </a:ext>
            </a:extLst>
          </p:cNvPr>
          <p:cNvSpPr txBox="1"/>
          <p:nvPr/>
        </p:nvSpPr>
        <p:spPr>
          <a:xfrm>
            <a:off x="9034817" y="3366014"/>
            <a:ext cx="8001000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AU" sz="2000" b="1">
                <a:solidFill>
                  <a:srgbClr val="7030A0"/>
                </a:solidFill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LinkedIn banner</a:t>
            </a:r>
            <a:endParaRPr lang="en-AU" sz="2000" b="1">
              <a:solidFill>
                <a:srgbClr val="7030A0"/>
              </a:solidFill>
              <a:effectLst/>
              <a:latin typeface="VIC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pic>
        <p:nvPicPr>
          <p:cNvPr id="9" name="Picture 8" descr="A group of people in different colors&#10;&#10;AI-generated content may be incorrect.">
            <a:extLst>
              <a:ext uri="{FF2B5EF4-FFF2-40B4-BE49-F238E27FC236}">
                <a16:creationId xmlns:a16="http://schemas.microsoft.com/office/drawing/2014/main" id="{D202B094-ADB6-59F9-351A-2C3434833D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067621" y="4012790"/>
            <a:ext cx="8530946" cy="2132737"/>
          </a:xfrm>
          <a:prstGeom prst="rect">
            <a:avLst/>
          </a:prstGeom>
        </p:spPr>
      </p:pic>
      <p:pic>
        <p:nvPicPr>
          <p:cNvPr id="11" name="Picture 10" descr="A group of people in different colors&#10;&#10;AI-generated content may be incorrect.">
            <a:extLst>
              <a:ext uri="{FF2B5EF4-FFF2-40B4-BE49-F238E27FC236}">
                <a16:creationId xmlns:a16="http://schemas.microsoft.com/office/drawing/2014/main" id="{29520055-B3F2-DF37-BFD2-AB8FC883253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24216" y="3997939"/>
            <a:ext cx="8297031" cy="30711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53519C-49BF-BC46-1B5B-196F72074046}"/>
              </a:ext>
            </a:extLst>
          </p:cNvPr>
          <p:cNvSpPr txBox="1"/>
          <p:nvPr/>
        </p:nvSpPr>
        <p:spPr>
          <a:xfrm>
            <a:off x="410361" y="7517163"/>
            <a:ext cx="9227126" cy="515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AU" sz="2000">
                <a:solidFill>
                  <a:srgbClr val="1A1A1A"/>
                </a:solidFill>
                <a:latin typeface="VIC"/>
                <a:cs typeface="Arial"/>
              </a:rPr>
              <a:t>Creative assets available </a:t>
            </a:r>
            <a:r>
              <a:rPr lang="en-AU" sz="2000">
                <a:solidFill>
                  <a:srgbClr val="1A1A1A"/>
                </a:solidFill>
                <a:latin typeface="VIC"/>
                <a:cs typeface="Arial"/>
                <a:hlinkClick r:id="rId5"/>
              </a:rPr>
              <a:t>here</a:t>
            </a:r>
            <a:endParaRPr lang="en-AU" sz="2000">
              <a:solidFill>
                <a:srgbClr val="1A1A1A"/>
              </a:solidFill>
              <a:latin typeface="VIC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92477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yellow and white rectangle&#10;&#10;Description automatically generated">
            <a:extLst>
              <a:ext uri="{FF2B5EF4-FFF2-40B4-BE49-F238E27FC236}">
                <a16:creationId xmlns:a16="http://schemas.microsoft.com/office/drawing/2014/main" id="{3E94C206-B3E0-4AB5-8E19-9BFE33224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817"/>
            <a:ext cx="18271245" cy="1028571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33400" y="564126"/>
            <a:ext cx="13905000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2"/>
              </a:lnSpc>
            </a:pPr>
            <a:r>
              <a:rPr lang="en-US" sz="5000" b="1">
                <a:latin typeface="VIC"/>
                <a:ea typeface="Arial Bold"/>
                <a:cs typeface="Arial Bold"/>
                <a:sym typeface="Arial Bold"/>
              </a:rPr>
              <a:t>Promotional poster*</a:t>
            </a:r>
            <a:endParaRPr lang="en-US" sz="5000" b="1">
              <a:latin typeface="VIC" panose="00000500000000000000" pitchFamily="2" charset="0"/>
              <a:ea typeface="Arial Bold"/>
              <a:cs typeface="Arial Bold"/>
              <a:sym typeface="Arial Bold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5FB9FD-AC3A-D128-AA3D-3478EB8CA2B0}"/>
              </a:ext>
            </a:extLst>
          </p:cNvPr>
          <p:cNvSpPr txBox="1"/>
          <p:nvPr/>
        </p:nvSpPr>
        <p:spPr>
          <a:xfrm>
            <a:off x="1066800" y="1932974"/>
            <a:ext cx="8001000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AU" sz="2000" b="1">
                <a:solidFill>
                  <a:srgbClr val="7030A0"/>
                </a:solidFill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A4/A3 </a:t>
            </a:r>
            <a:r>
              <a:rPr lang="en-AU" sz="2000" b="1">
                <a:solidFill>
                  <a:srgbClr val="7030A0"/>
                </a:solidFill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Poster</a:t>
            </a:r>
            <a:endParaRPr lang="en-AU" sz="2000" b="1">
              <a:solidFill>
                <a:srgbClr val="7030A0"/>
              </a:solidFill>
              <a:effectLst/>
              <a:latin typeface="VIC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2E6B9AD0-CA8F-5A6F-AEF0-D5AFFB1257CA}"/>
              </a:ext>
            </a:extLst>
          </p:cNvPr>
          <p:cNvSpPr txBox="1"/>
          <p:nvPr/>
        </p:nvSpPr>
        <p:spPr>
          <a:xfrm>
            <a:off x="1066800" y="9873644"/>
            <a:ext cx="16278665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AU" sz="1600" i="1"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*Please note that posters can be adjusted to be printed in A4 or A3 or can be used as a digital flyer/ screen to promote Cultural Diversity Week</a:t>
            </a:r>
            <a:br>
              <a:rPr lang="en-AU" sz="1600" b="1" i="1">
                <a:latin typeface="VIC"/>
                <a:ea typeface="Aptos" panose="020B0004020202020204" pitchFamily="34" charset="0"/>
                <a:cs typeface="Aptos" panose="020B0004020202020204" pitchFamily="34" charset="0"/>
              </a:rPr>
            </a:br>
            <a:endParaRPr lang="en-AU" sz="1600" i="1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F55309-63FD-9AD8-7B23-BA6283936E47}"/>
              </a:ext>
            </a:extLst>
          </p:cNvPr>
          <p:cNvSpPr txBox="1"/>
          <p:nvPr/>
        </p:nvSpPr>
        <p:spPr>
          <a:xfrm>
            <a:off x="1066800" y="9157649"/>
            <a:ext cx="9227126" cy="515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AU" sz="2000">
                <a:solidFill>
                  <a:srgbClr val="1A1A1A"/>
                </a:solidFill>
                <a:latin typeface="VIC"/>
                <a:cs typeface="Arial"/>
              </a:rPr>
              <a:t>Creative assets available </a:t>
            </a:r>
            <a:r>
              <a:rPr lang="en-AU" sz="2000">
                <a:solidFill>
                  <a:srgbClr val="1A1A1A"/>
                </a:solidFill>
                <a:latin typeface="VIC"/>
                <a:cs typeface="Arial"/>
                <a:hlinkClick r:id="rId4"/>
              </a:rPr>
              <a:t>here</a:t>
            </a:r>
            <a:endParaRPr lang="en-AU" sz="2000">
              <a:solidFill>
                <a:srgbClr val="1A1A1A"/>
              </a:solidFill>
              <a:latin typeface="VIC"/>
              <a:cs typeface="Arial"/>
            </a:endParaRPr>
          </a:p>
        </p:txBody>
      </p:sp>
      <p:pic>
        <p:nvPicPr>
          <p:cNvPr id="6" name="Picture 5" descr="A poster with people and text&#10;&#10;AI-generated content may be incorrect.">
            <a:extLst>
              <a:ext uri="{FF2B5EF4-FFF2-40B4-BE49-F238E27FC236}">
                <a16:creationId xmlns:a16="http://schemas.microsoft.com/office/drawing/2014/main" id="{CFADEF35-0765-6ACB-B2D2-4E236D9A84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012" y="2252136"/>
            <a:ext cx="4885309" cy="6934199"/>
          </a:xfrm>
          <a:prstGeom prst="rect">
            <a:avLst/>
          </a:prstGeom>
        </p:spPr>
      </p:pic>
      <p:pic>
        <p:nvPicPr>
          <p:cNvPr id="8" name="Picture 7" descr="A yellow and pink text on a yellow background&#10;&#10;AI-generated content may be incorrect.">
            <a:extLst>
              <a:ext uri="{FF2B5EF4-FFF2-40B4-BE49-F238E27FC236}">
                <a16:creationId xmlns:a16="http://schemas.microsoft.com/office/drawing/2014/main" id="{898EA2E4-1A0A-418A-BD32-7E4FFEB6827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1724" t="-63" r="172" b="669"/>
          <a:stretch>
            <a:fillRect/>
          </a:stretch>
        </p:blipFill>
        <p:spPr>
          <a:xfrm>
            <a:off x="6155245" y="2250617"/>
            <a:ext cx="5037723" cy="690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904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AEDACE1-8EBC-29A2-4C8D-5E3CF3DAC81E}"/>
              </a:ext>
            </a:extLst>
          </p:cNvPr>
          <p:cNvSpPr/>
          <p:nvPr/>
        </p:nvSpPr>
        <p:spPr>
          <a:xfrm>
            <a:off x="0" y="0"/>
            <a:ext cx="8534400" cy="10307782"/>
          </a:xfrm>
          <a:prstGeom prst="rect">
            <a:avLst/>
          </a:prstGeom>
          <a:solidFill>
            <a:srgbClr val="F7D0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8ABA1C7B-CD74-C6BE-5BC2-9030641BF251}"/>
              </a:ext>
            </a:extLst>
          </p:cNvPr>
          <p:cNvSpPr txBox="1"/>
          <p:nvPr/>
        </p:nvSpPr>
        <p:spPr>
          <a:xfrm>
            <a:off x="613611" y="1557999"/>
            <a:ext cx="8915468" cy="885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571"/>
              </a:lnSpc>
            </a:pPr>
            <a:r>
              <a:rPr lang="en-US" sz="6500">
                <a:latin typeface="VIC 1"/>
                <a:ea typeface="VIC 1"/>
                <a:cs typeface="VIC 1"/>
                <a:sym typeface="VIC 1"/>
              </a:rPr>
              <a:t>Contents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044C82E-F1AE-E17F-33F5-09B33F703B57}"/>
              </a:ext>
            </a:extLst>
          </p:cNvPr>
          <p:cNvSpPr/>
          <p:nvPr/>
        </p:nvSpPr>
        <p:spPr>
          <a:xfrm>
            <a:off x="613611" y="2728799"/>
            <a:ext cx="914400" cy="762000"/>
          </a:xfrm>
          <a:prstGeom prst="rect">
            <a:avLst/>
          </a:prstGeom>
          <a:solidFill>
            <a:srgbClr val="F7D0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35BF880-39EE-8513-1DC0-CA14DBB74B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774951"/>
              </p:ext>
            </p:extLst>
          </p:nvPr>
        </p:nvGraphicFramePr>
        <p:xfrm>
          <a:off x="9529079" y="203054"/>
          <a:ext cx="7549099" cy="100090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37500">
                  <a:extLst>
                    <a:ext uri="{9D8B030D-6E8A-4147-A177-3AD203B41FA5}">
                      <a16:colId xmlns:a16="http://schemas.microsoft.com/office/drawing/2014/main" val="1268403393"/>
                    </a:ext>
                  </a:extLst>
                </a:gridCol>
                <a:gridCol w="1111599">
                  <a:extLst>
                    <a:ext uri="{9D8B030D-6E8A-4147-A177-3AD203B41FA5}">
                      <a16:colId xmlns:a16="http://schemas.microsoft.com/office/drawing/2014/main" val="3045433599"/>
                    </a:ext>
                  </a:extLst>
                </a:gridCol>
              </a:tblGrid>
              <a:tr h="935223">
                <a:tc>
                  <a:txBody>
                    <a:bodyPr/>
                    <a:lstStyle/>
                    <a:p>
                      <a:r>
                        <a:rPr lang="en-AU" sz="2800" b="0" kern="1200">
                          <a:solidFill>
                            <a:schemeClr val="dk1"/>
                          </a:solidFill>
                          <a:latin typeface="VIC"/>
                          <a:ea typeface="+mn-ea"/>
                          <a:cs typeface="+mn-cs"/>
                        </a:rPr>
                        <a:t>Acknowledgement of Country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b="0" kern="1200">
                          <a:solidFill>
                            <a:schemeClr val="dk1"/>
                          </a:solidFill>
                          <a:latin typeface="VIC"/>
                          <a:ea typeface="+mn-ea"/>
                          <a:cs typeface="+mn-cs"/>
                        </a:rPr>
                        <a:t>3</a:t>
                      </a:r>
                    </a:p>
                    <a:p>
                      <a:pPr algn="ctr"/>
                      <a:endParaRPr lang="en-AU" sz="2800" b="0" kern="1200">
                        <a:solidFill>
                          <a:schemeClr val="dk1"/>
                        </a:solidFill>
                        <a:latin typeface="VIC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1219317"/>
                  </a:ext>
                </a:extLst>
              </a:tr>
              <a:tr h="935223">
                <a:tc>
                  <a:txBody>
                    <a:bodyPr/>
                    <a:lstStyle/>
                    <a:p>
                      <a:r>
                        <a:rPr lang="en-AU" sz="2800">
                          <a:latin typeface="VIC"/>
                        </a:rPr>
                        <a:t>Introduction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>
                          <a:latin typeface="VIC"/>
                        </a:rPr>
                        <a:t>4</a:t>
                      </a:r>
                    </a:p>
                    <a:p>
                      <a:pPr algn="ctr"/>
                      <a:endParaRPr lang="en-AU" sz="2800">
                        <a:latin typeface="VIC" panose="00000500000000000000" pitchFamily="2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4386714"/>
                  </a:ext>
                </a:extLst>
              </a:tr>
              <a:tr h="93522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AU" sz="2800" dirty="0">
                          <a:latin typeface="VIC"/>
                        </a:rPr>
                        <a:t>Teacher’s resource kit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>
                          <a:latin typeface="VIC"/>
                        </a:rPr>
                        <a:t>5</a:t>
                      </a:r>
                    </a:p>
                    <a:p>
                      <a:pPr algn="ctr"/>
                      <a:endParaRPr lang="en-AU" sz="2800">
                        <a:latin typeface="VIC" panose="00000500000000000000" pitchFamily="2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7393804"/>
                  </a:ext>
                </a:extLst>
              </a:tr>
              <a:tr h="9352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800">
                          <a:latin typeface="VIC"/>
                        </a:rPr>
                        <a:t>Student competition</a:t>
                      </a:r>
                      <a:endParaRPr lang="en-AU" sz="2800" dirty="0">
                        <a:latin typeface="VIC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dirty="0">
                          <a:latin typeface="VIC"/>
                        </a:rPr>
                        <a:t>6</a:t>
                      </a:r>
                    </a:p>
                    <a:p>
                      <a:pPr algn="ctr"/>
                      <a:endParaRPr lang="en-AU" sz="2800" dirty="0">
                        <a:latin typeface="VIC" panose="00000500000000000000" pitchFamily="2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9708175"/>
                  </a:ext>
                </a:extLst>
              </a:tr>
              <a:tr h="8050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800" kern="1200" noProof="0">
                          <a:solidFill>
                            <a:schemeClr val="dk1"/>
                          </a:solidFill>
                          <a:latin typeface="VIC"/>
                          <a:ea typeface="+mn-ea"/>
                          <a:cs typeface="+mn-cs"/>
                        </a:rPr>
                        <a:t>Spread the word</a:t>
                      </a:r>
                      <a:endParaRPr lang="en-AU" sz="2800" kern="1200" dirty="0">
                        <a:solidFill>
                          <a:schemeClr val="dk1"/>
                        </a:solidFill>
                        <a:latin typeface="VIC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>
                          <a:latin typeface="VIC"/>
                        </a:rPr>
                        <a:t>7</a:t>
                      </a:r>
                    </a:p>
                    <a:p>
                      <a:pPr algn="ctr"/>
                      <a:endParaRPr lang="en-AU" sz="2800">
                        <a:latin typeface="VIC" panose="00000500000000000000" pitchFamily="2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9218593"/>
                  </a:ext>
                </a:extLst>
              </a:tr>
              <a:tr h="8166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800" b="0" i="0" u="none" strike="noStrike" noProof="0" dirty="0">
                          <a:solidFill>
                            <a:srgbClr val="000000"/>
                          </a:solidFill>
                          <a:latin typeface="VIC"/>
                        </a:rPr>
                        <a:t>Key messaging </a:t>
                      </a:r>
                      <a:endParaRPr lang="en-US" sz="2800" dirty="0"/>
                    </a:p>
                    <a:p>
                      <a:endParaRPr lang="en-AU" sz="2800" dirty="0">
                        <a:latin typeface="VIC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dirty="0">
                          <a:latin typeface="VIC" panose="00000500000000000000" pitchFamily="2" charset="0"/>
                        </a:rPr>
                        <a:t>8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1160064"/>
                  </a:ext>
                </a:extLst>
              </a:tr>
              <a:tr h="8166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800" dirty="0">
                          <a:latin typeface="VIC"/>
                        </a:rPr>
                        <a:t>Cultural Diversity Week details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dirty="0">
                          <a:latin typeface="VIC" panose="00000500000000000000" pitchFamily="2" charset="0"/>
                        </a:rPr>
                        <a:t>9-10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0308419"/>
                  </a:ext>
                </a:extLst>
              </a:tr>
              <a:tr h="8166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800">
                          <a:latin typeface="VIC"/>
                        </a:rPr>
                        <a:t>Victorian Multicultural Festival</a:t>
                      </a:r>
                      <a:endParaRPr lang="en-AU" sz="2800" dirty="0">
                        <a:latin typeface="VIC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>
                          <a:latin typeface="VIC" panose="00000500000000000000" pitchFamily="2" charset="0"/>
                        </a:rPr>
                        <a:t>11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9313906"/>
                  </a:ext>
                </a:extLst>
              </a:tr>
              <a:tr h="935223">
                <a:tc>
                  <a:txBody>
                    <a:bodyPr/>
                    <a:lstStyle/>
                    <a:p>
                      <a:r>
                        <a:rPr lang="en-AU" sz="2800">
                          <a:latin typeface="VIC"/>
                        </a:rPr>
                        <a:t>Creative assets to be shared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>
                          <a:latin typeface="VIC"/>
                        </a:rPr>
                        <a:t>12-20</a:t>
                      </a:r>
                    </a:p>
                    <a:p>
                      <a:pPr algn="ctr"/>
                      <a:endParaRPr lang="en-AU" sz="2800">
                        <a:latin typeface="VIC" panose="00000500000000000000" pitchFamily="2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7034567"/>
                  </a:ext>
                </a:extLst>
              </a:tr>
              <a:tr h="935223">
                <a:tc>
                  <a:txBody>
                    <a:bodyPr/>
                    <a:lstStyle/>
                    <a:p>
                      <a:r>
                        <a:rPr lang="en-AU" sz="2800" dirty="0">
                          <a:latin typeface="VIC"/>
                        </a:rPr>
                        <a:t>Key milestones and dates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dirty="0">
                          <a:latin typeface="VIC"/>
                        </a:rPr>
                        <a:t>21-22</a:t>
                      </a:r>
                      <a:endParaRPr lang="en-US" dirty="0"/>
                    </a:p>
                    <a:p>
                      <a:pPr algn="ctr"/>
                      <a:endParaRPr lang="en-AU" sz="2800" dirty="0">
                        <a:latin typeface="VIC" panose="00000500000000000000" pitchFamily="2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0997334"/>
                  </a:ext>
                </a:extLst>
              </a:tr>
              <a:tr h="816683">
                <a:tc>
                  <a:txBody>
                    <a:bodyPr/>
                    <a:lstStyle/>
                    <a:p>
                      <a:r>
                        <a:rPr lang="en-AU" sz="2800">
                          <a:solidFill>
                            <a:srgbClr val="000000"/>
                          </a:solidFill>
                          <a:latin typeface="VIC"/>
                        </a:rPr>
                        <a:t>Contact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dirty="0">
                          <a:latin typeface="VIC"/>
                        </a:rPr>
                        <a:t>23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8825274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B86D35F5-10DA-F232-66E3-4E47BE0CBA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56" t="229"/>
          <a:stretch>
            <a:fillRect/>
          </a:stretch>
        </p:blipFill>
        <p:spPr>
          <a:xfrm>
            <a:off x="616673" y="2566803"/>
            <a:ext cx="6472088" cy="523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3329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1E708-544E-B3E0-D550-B0BE2C69D0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yellow and white rectangle&#10;&#10;Description automatically generated">
            <a:extLst>
              <a:ext uri="{FF2B5EF4-FFF2-40B4-BE49-F238E27FC236}">
                <a16:creationId xmlns:a16="http://schemas.microsoft.com/office/drawing/2014/main" id="{3F8C45EE-A9BB-B725-9872-3D19B5199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0" y="0"/>
            <a:ext cx="18271245" cy="10285714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C0951AAF-C5AE-FF71-554D-DE5ED47D1DA3}"/>
              </a:ext>
            </a:extLst>
          </p:cNvPr>
          <p:cNvSpPr txBox="1"/>
          <p:nvPr/>
        </p:nvSpPr>
        <p:spPr>
          <a:xfrm>
            <a:off x="533400" y="564126"/>
            <a:ext cx="13905000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2"/>
              </a:lnSpc>
            </a:pPr>
            <a:r>
              <a:rPr lang="en-US" sz="5000" b="1">
                <a:latin typeface="VIC"/>
                <a:ea typeface="Arial Bold"/>
                <a:cs typeface="Arial Bold"/>
                <a:sym typeface="Arial Bold"/>
              </a:rPr>
              <a:t>YouTube video</a:t>
            </a:r>
            <a:endParaRPr lang="en-US" sz="5000" b="1">
              <a:latin typeface="VIC" panose="00000500000000000000" pitchFamily="2" charset="0"/>
              <a:ea typeface="Arial Bold"/>
              <a:cs typeface="Arial Bold"/>
              <a:sym typeface="Arial Bold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D6A4B3-8F32-C204-1F23-FC8E01067C14}"/>
              </a:ext>
            </a:extLst>
          </p:cNvPr>
          <p:cNvSpPr txBox="1"/>
          <p:nvPr/>
        </p:nvSpPr>
        <p:spPr>
          <a:xfrm>
            <a:off x="402372" y="2211428"/>
            <a:ext cx="8001000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AU" sz="2000" b="1">
                <a:solidFill>
                  <a:srgbClr val="7030A0"/>
                </a:solidFill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Promotional video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966C6BF0-C6FE-A2D7-08D4-BC48BA2A5DE8}"/>
              </a:ext>
            </a:extLst>
          </p:cNvPr>
          <p:cNvSpPr txBox="1"/>
          <p:nvPr/>
        </p:nvSpPr>
        <p:spPr>
          <a:xfrm>
            <a:off x="533400" y="1117193"/>
            <a:ext cx="998220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br>
              <a:rPr lang="en-AU" b="1" i="1">
                <a:latin typeface="VIC"/>
                <a:ea typeface="Aptos" panose="020B0004020202020204" pitchFamily="34" charset="0"/>
                <a:cs typeface="Aptos" panose="020B0004020202020204" pitchFamily="34" charset="0"/>
              </a:rPr>
            </a:br>
            <a:endParaRPr lang="en-AU" i="1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195F66-760D-BB27-A81E-8A32CFDA47D6}"/>
              </a:ext>
            </a:extLst>
          </p:cNvPr>
          <p:cNvSpPr txBox="1"/>
          <p:nvPr/>
        </p:nvSpPr>
        <p:spPr>
          <a:xfrm>
            <a:off x="402372" y="7505617"/>
            <a:ext cx="9227126" cy="977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AU" sz="2000" dirty="0">
                <a:solidFill>
                  <a:srgbClr val="1A1A1A"/>
                </a:solidFill>
                <a:latin typeface="VIC"/>
                <a:cs typeface="Arial"/>
              </a:rPr>
              <a:t>Available on YouTube </a:t>
            </a:r>
            <a:r>
              <a:rPr lang="en-AU" sz="2000" dirty="0">
                <a:solidFill>
                  <a:srgbClr val="1A1A1A"/>
                </a:solidFill>
                <a:latin typeface="VIC"/>
                <a:cs typeface="Arial"/>
                <a:hlinkClick r:id="rId3"/>
              </a:rPr>
              <a:t>here</a:t>
            </a:r>
            <a:endParaRPr lang="en-AU" sz="2000" dirty="0">
              <a:solidFill>
                <a:srgbClr val="1A1A1A"/>
              </a:solidFill>
              <a:latin typeface="VIC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en-AU" sz="2000" dirty="0">
                <a:solidFill>
                  <a:srgbClr val="1A1A1A"/>
                </a:solidFill>
                <a:latin typeface="VIC"/>
                <a:cs typeface="Arial"/>
              </a:rPr>
              <a:t>Link to download </a:t>
            </a:r>
            <a:r>
              <a:rPr lang="en-AU" sz="2000" dirty="0">
                <a:solidFill>
                  <a:srgbClr val="1A1A1A"/>
                </a:solidFill>
                <a:latin typeface="VIC"/>
                <a:cs typeface="Arial"/>
                <a:hlinkClick r:id="rId4"/>
              </a:rPr>
              <a:t>here</a:t>
            </a:r>
            <a:endParaRPr lang="en-AU" sz="2000" dirty="0">
              <a:solidFill>
                <a:srgbClr val="1A1A1A"/>
              </a:solidFill>
              <a:latin typeface="VIC"/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A06742-61CA-A954-1C99-1C1BD06E04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810" y="2682188"/>
            <a:ext cx="9363075" cy="4714875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72F65F0A-64FA-04C7-7E62-A170D5614EFE}"/>
              </a:ext>
            </a:extLst>
          </p:cNvPr>
          <p:cNvSpPr txBox="1"/>
          <p:nvPr/>
        </p:nvSpPr>
        <p:spPr>
          <a:xfrm>
            <a:off x="10094839" y="2687679"/>
            <a:ext cx="7545886" cy="6155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AU" sz="2000" b="1" dirty="0">
                <a:latin typeface="VIC"/>
              </a:rPr>
              <a:t>We are </a:t>
            </a:r>
            <a:r>
              <a:rPr lang="en-AU" sz="2000" b="1" dirty="0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proud to celebrate Cultural Diversity Week </a:t>
            </a:r>
            <a:r>
              <a:rPr lang="en-AU" sz="2000" b="1" dirty="0"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in 2026</a:t>
            </a:r>
            <a:r>
              <a:rPr lang="en-AU" sz="2000" b="1" dirty="0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! </a:t>
            </a:r>
          </a:p>
          <a:p>
            <a:br>
              <a:rPr lang="en-AU" sz="2000" b="1" dirty="0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en-AU" sz="2000" dirty="0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From </a:t>
            </a:r>
            <a:r>
              <a:rPr lang="en-AU" sz="2000" dirty="0"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21–29</a:t>
            </a:r>
            <a:r>
              <a:rPr lang="en-AU" sz="2000" dirty="0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 March, we’ll join communities across Victoria to celebrate the stories, traditions and contributions that make our state a vibrant place to live.</a:t>
            </a:r>
            <a:br>
              <a:rPr lang="en-AU" sz="2000" dirty="0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en-AU" sz="2000" dirty="0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en-AU" sz="2000" dirty="0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This year’s theme</a:t>
            </a:r>
            <a:r>
              <a:rPr lang="en-AU" sz="2000" dirty="0"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, </a:t>
            </a:r>
            <a:r>
              <a:rPr lang="en-AU" sz="2000" b="1" i="1" dirty="0">
                <a:solidFill>
                  <a:srgbClr val="1A1A1A"/>
                </a:solidFill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Culture connects us all</a:t>
            </a:r>
            <a:r>
              <a:rPr lang="en-AU" sz="2000" i="1" dirty="0">
                <a:solidFill>
                  <a:srgbClr val="1A1A1A"/>
                </a:solidFill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,</a:t>
            </a:r>
            <a:r>
              <a:rPr lang="en-AU" sz="2000" dirty="0"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  <a:r>
              <a:rPr lang="en-AU" sz="2000" dirty="0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is a powerful reminder of how sharing intercultural stories and experiences helps foster understanding, belonging and connection.</a:t>
            </a:r>
            <a:r>
              <a:rPr lang="en-AU" dirty="0"/>
              <a:t> </a:t>
            </a:r>
            <a:br>
              <a:rPr lang="en-AU" sz="2000" dirty="0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en-AU" sz="2000" dirty="0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en-AU" sz="2000" dirty="0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Be part of the celebration! Host an event, attend activities </a:t>
            </a:r>
            <a:r>
              <a:rPr lang="en-AU" sz="2000" dirty="0"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and</a:t>
            </a:r>
            <a:r>
              <a:rPr lang="en-AU" sz="2000" dirty="0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 share your experience of engaging with other cultures.</a:t>
            </a:r>
          </a:p>
          <a:p>
            <a:br>
              <a:rPr lang="en-AU" sz="2000" dirty="0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en-AU" sz="2000" dirty="0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Hear about ways we can come together to celebrate, connect </a:t>
            </a:r>
            <a:r>
              <a:rPr lang="en-AU" sz="2000" dirty="0">
                <a:effectLst/>
                <a:latin typeface="VIC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and showcase the incredible multicultural spirit that defines Victoria: </a:t>
            </a:r>
            <a:r>
              <a:rPr lang="en-AU" sz="2000" dirty="0">
                <a:latin typeface="VIC" panose="00000500000000000000" pitchFamily="2" charset="0"/>
                <a:hlinkClick r:id="rId3"/>
              </a:rPr>
              <a:t>https://youtu.be/EpM0eVEhMq8</a:t>
            </a:r>
            <a:br>
              <a:rPr lang="en-AU" sz="2000" dirty="0">
                <a:effectLst/>
                <a:latin typeface="VIC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en-AU" sz="2000" dirty="0">
                <a:effectLst/>
                <a:latin typeface="VIC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en-AU" sz="2000" dirty="0">
                <a:effectLst/>
                <a:latin typeface="VIC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#CulturalDiversityWeek </a:t>
            </a:r>
            <a:r>
              <a:rPr lang="en-AU" sz="2000" dirty="0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#</a:t>
            </a:r>
            <a:r>
              <a:rPr lang="en-AU" sz="2000" dirty="0"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CDW2026</a:t>
            </a:r>
            <a:r>
              <a:rPr lang="en-AU" sz="2000" dirty="0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 #</a:t>
            </a:r>
            <a:r>
              <a:rPr lang="en-AU" sz="2000" dirty="0"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CultureConnectsUsAll</a:t>
            </a:r>
            <a:r>
              <a:rPr lang="en-AU" sz="2000" dirty="0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br>
              <a:rPr lang="en-AU" sz="2000" b="1" dirty="0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</a:br>
            <a:endParaRPr lang="en-AU" sz="2000" dirty="0">
              <a:effectLst/>
              <a:latin typeface="VIC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0B6491-6512-A2FB-4886-DFC80930E2BA}"/>
              </a:ext>
            </a:extLst>
          </p:cNvPr>
          <p:cNvSpPr txBox="1"/>
          <p:nvPr/>
        </p:nvSpPr>
        <p:spPr>
          <a:xfrm>
            <a:off x="10093779" y="2295648"/>
            <a:ext cx="8001000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AU" sz="2000" b="1">
                <a:solidFill>
                  <a:srgbClr val="7030A0"/>
                </a:solidFill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Suggested post copy</a:t>
            </a:r>
          </a:p>
        </p:txBody>
      </p:sp>
    </p:spTree>
    <p:extLst>
      <p:ext uri="{BB962C8B-B14F-4D97-AF65-F5344CB8AC3E}">
        <p14:creationId xmlns:p14="http://schemas.microsoft.com/office/powerpoint/2010/main" val="20696495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yellow and white rectangle&#10;&#10;Description automatically generated">
            <a:extLst>
              <a:ext uri="{FF2B5EF4-FFF2-40B4-BE49-F238E27FC236}">
                <a16:creationId xmlns:a16="http://schemas.microsoft.com/office/drawing/2014/main" id="{603240A2-C357-B0D5-0B58-9500F97591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6"/>
            <a:ext cx="18285714" cy="1028571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33400" y="674085"/>
            <a:ext cx="13905000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2"/>
              </a:lnSpc>
            </a:pPr>
            <a:r>
              <a:rPr lang="en-US" sz="5000" b="1">
                <a:latin typeface="VIC"/>
                <a:ea typeface="Arial Bold"/>
                <a:cs typeface="Arial Bold"/>
                <a:sym typeface="Arial Bold"/>
              </a:rPr>
              <a:t>Key milestones*</a:t>
            </a:r>
            <a:endParaRPr lang="en-US" sz="5000" b="1">
              <a:latin typeface="VIC" panose="00000500000000000000" pitchFamily="2" charset="0"/>
              <a:ea typeface="Arial Bold"/>
              <a:cs typeface="Arial Bold"/>
              <a:sym typeface="Arial Bold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49B0CB7D-D4A7-EB5B-959F-237F514D69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599" y="2632747"/>
            <a:ext cx="2980267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90584E2-558B-413D-DD1F-643A739F6F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5266760"/>
              </p:ext>
            </p:extLst>
          </p:nvPr>
        </p:nvGraphicFramePr>
        <p:xfrm>
          <a:off x="1080654" y="2237531"/>
          <a:ext cx="14625435" cy="6611177"/>
        </p:xfrm>
        <a:graphic>
          <a:graphicData uri="http://schemas.openxmlformats.org/drawingml/2006/table">
            <a:tbl>
              <a:tblPr firstRow="1" bandRow="1">
                <a:solidFill>
                  <a:srgbClr val="FFFFFF"/>
                </a:solidFill>
                <a:tableStyleId>{00A15C55-8517-42AA-B614-E9B94910E393}</a:tableStyleId>
              </a:tblPr>
              <a:tblGrid>
                <a:gridCol w="9060637">
                  <a:extLst>
                    <a:ext uri="{9D8B030D-6E8A-4147-A177-3AD203B41FA5}">
                      <a16:colId xmlns:a16="http://schemas.microsoft.com/office/drawing/2014/main" val="2566622831"/>
                    </a:ext>
                  </a:extLst>
                </a:gridCol>
                <a:gridCol w="1212841">
                  <a:extLst>
                    <a:ext uri="{9D8B030D-6E8A-4147-A177-3AD203B41FA5}">
                      <a16:colId xmlns:a16="http://schemas.microsoft.com/office/drawing/2014/main" val="842708409"/>
                    </a:ext>
                  </a:extLst>
                </a:gridCol>
                <a:gridCol w="1141496">
                  <a:extLst>
                    <a:ext uri="{9D8B030D-6E8A-4147-A177-3AD203B41FA5}">
                      <a16:colId xmlns:a16="http://schemas.microsoft.com/office/drawing/2014/main" val="1195495965"/>
                    </a:ext>
                  </a:extLst>
                </a:gridCol>
                <a:gridCol w="998811">
                  <a:extLst>
                    <a:ext uri="{9D8B030D-6E8A-4147-A177-3AD203B41FA5}">
                      <a16:colId xmlns:a16="http://schemas.microsoft.com/office/drawing/2014/main" val="4290200854"/>
                    </a:ext>
                  </a:extLst>
                </a:gridCol>
                <a:gridCol w="1070154">
                  <a:extLst>
                    <a:ext uri="{9D8B030D-6E8A-4147-A177-3AD203B41FA5}">
                      <a16:colId xmlns:a16="http://schemas.microsoft.com/office/drawing/2014/main" val="3603495333"/>
                    </a:ext>
                  </a:extLst>
                </a:gridCol>
                <a:gridCol w="1141496">
                  <a:extLst>
                    <a:ext uri="{9D8B030D-6E8A-4147-A177-3AD203B41FA5}">
                      <a16:colId xmlns:a16="http://schemas.microsoft.com/office/drawing/2014/main" val="3099725697"/>
                    </a:ext>
                  </a:extLst>
                </a:gridCol>
              </a:tblGrid>
              <a:tr h="425192">
                <a:tc>
                  <a:txBody>
                    <a:bodyPr/>
                    <a:lstStyle/>
                    <a:p>
                      <a:endParaRPr lang="en-AU" sz="2000">
                        <a:latin typeface="VIC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AU" sz="2000">
                          <a:solidFill>
                            <a:schemeClr val="tx1"/>
                          </a:solidFill>
                          <a:latin typeface="VIC"/>
                        </a:rPr>
                        <a:t>March 2026</a:t>
                      </a:r>
                    </a:p>
                  </a:txBody>
                  <a:tcPr>
                    <a:solidFill>
                      <a:srgbClr val="F7D04E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AU">
                        <a:latin typeface="VIC" panose="00000500000000000000" pitchFamily="2" charset="0"/>
                      </a:endParaRPr>
                    </a:p>
                  </a:txBody>
                  <a:tcPr>
                    <a:solidFill>
                      <a:srgbClr val="E10F75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AU">
                        <a:latin typeface="VIC" panose="00000500000000000000" pitchFamily="2" charset="0"/>
                      </a:endParaRPr>
                    </a:p>
                  </a:txBody>
                  <a:tcPr>
                    <a:solidFill>
                      <a:srgbClr val="E10F75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AU">
                        <a:latin typeface="VIC" panose="00000500000000000000" pitchFamily="2" charset="0"/>
                      </a:endParaRPr>
                    </a:p>
                  </a:txBody>
                  <a:tcPr>
                    <a:solidFill>
                      <a:srgbClr val="E10F75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AU">
                        <a:latin typeface="VIC" panose="00000500000000000000" pitchFamily="2" charset="0"/>
                      </a:endParaRPr>
                    </a:p>
                  </a:txBody>
                  <a:tcPr>
                    <a:solidFill>
                      <a:srgbClr val="E10F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1219678"/>
                  </a:ext>
                </a:extLst>
              </a:tr>
              <a:tr h="447063">
                <a:tc>
                  <a:txBody>
                    <a:bodyPr/>
                    <a:lstStyle/>
                    <a:p>
                      <a:r>
                        <a:rPr lang="en-AU" sz="2000" b="1">
                          <a:latin typeface="VIC"/>
                        </a:rPr>
                        <a:t>MILESTONES</a:t>
                      </a:r>
                    </a:p>
                  </a:txBody>
                  <a:tcPr>
                    <a:solidFill>
                      <a:srgbClr val="F7D04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AU" sz="2000" b="1">
                          <a:latin typeface="VIC"/>
                        </a:rPr>
                        <a:t>1</a:t>
                      </a:r>
                      <a:endParaRPr lang="en-AU" sz="2000" b="1">
                        <a:latin typeface="VIC" panose="00000500000000000000" pitchFamily="2" charset="0"/>
                      </a:endParaRPr>
                    </a:p>
                  </a:txBody>
                  <a:tcPr>
                    <a:solidFill>
                      <a:srgbClr val="F7D04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AU" sz="2000" b="1">
                          <a:latin typeface="VIC"/>
                        </a:rPr>
                        <a:t>8</a:t>
                      </a:r>
                    </a:p>
                  </a:txBody>
                  <a:tcPr>
                    <a:solidFill>
                      <a:srgbClr val="F7D04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AU" sz="2000" b="1">
                          <a:latin typeface="VIC"/>
                        </a:rPr>
                        <a:t>15</a:t>
                      </a:r>
                    </a:p>
                  </a:txBody>
                  <a:tcPr>
                    <a:solidFill>
                      <a:srgbClr val="F7D04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AU" sz="2000" b="1">
                          <a:latin typeface="VIC"/>
                        </a:rPr>
                        <a:t>21</a:t>
                      </a:r>
                    </a:p>
                  </a:txBody>
                  <a:tcPr>
                    <a:solidFill>
                      <a:srgbClr val="F7D04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AU" sz="2000" b="1">
                          <a:latin typeface="VIC"/>
                        </a:rPr>
                        <a:t>29</a:t>
                      </a:r>
                      <a:endParaRPr lang="en-AU" sz="2000" b="1">
                        <a:latin typeface="VIC" panose="00000500000000000000" pitchFamily="2" charset="0"/>
                      </a:endParaRPr>
                    </a:p>
                  </a:txBody>
                  <a:tcPr>
                    <a:solidFill>
                      <a:srgbClr val="F7D0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369974"/>
                  </a:ext>
                </a:extLst>
              </a:tr>
              <a:tr h="637658">
                <a:tc>
                  <a:txBody>
                    <a:bodyPr/>
                    <a:lstStyle/>
                    <a:p>
                      <a:pPr marL="0" marR="0" lvl="0" indent="0" algn="l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None/>
                      </a:pPr>
                      <a:r>
                        <a:rPr lang="en-AU" sz="2000" b="1" i="0" u="none" strike="noStrike" kern="1200" noProof="0">
                          <a:solidFill>
                            <a:srgbClr val="1A1A1A"/>
                          </a:solidFill>
                          <a:latin typeface="VIC"/>
                          <a:ea typeface="+mn-ea"/>
                          <a:cs typeface="+mn-cs"/>
                        </a:rPr>
                        <a:t>Entries open for digital campaign: </a:t>
                      </a:r>
                      <a:r>
                        <a:rPr lang="en-AU" sz="2000" b="0" i="0" u="none" strike="noStrike" kern="1200" noProof="0">
                          <a:solidFill>
                            <a:srgbClr val="1A1A1A"/>
                          </a:solidFill>
                          <a:latin typeface="VIC"/>
                          <a:ea typeface="+mn-ea"/>
                          <a:cs typeface="+mn-cs"/>
                        </a:rPr>
                        <a:t>1 March 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sz="2000" dirty="0"/>
                    </a:p>
                  </a:txBody>
                  <a:tcPr>
                    <a:solidFill>
                      <a:srgbClr val="F7D0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sz="2000"/>
                    </a:p>
                  </a:txBody>
                  <a:tcP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7291106"/>
                  </a:ext>
                </a:extLst>
              </a:tr>
              <a:tr h="6376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000" b="1" i="0" u="none" strike="noStrike" kern="1200" noProof="0" dirty="0">
                          <a:solidFill>
                            <a:srgbClr val="1A1A1A"/>
                          </a:solidFill>
                          <a:latin typeface="VIC"/>
                          <a:ea typeface="+mn-ea"/>
                          <a:cs typeface="+mn-cs"/>
                        </a:rPr>
                        <a:t>Entries close for student competition: </a:t>
                      </a:r>
                      <a:r>
                        <a:rPr lang="en-AU" sz="2000" b="0" i="0" u="none" strike="noStrike" kern="1200" noProof="0" dirty="0">
                          <a:solidFill>
                            <a:srgbClr val="1A1A1A"/>
                          </a:solidFill>
                          <a:latin typeface="VIC"/>
                          <a:ea typeface="+mn-ea"/>
                          <a:cs typeface="+mn-cs"/>
                        </a:rPr>
                        <a:t>18 March 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sz="2000"/>
                    </a:p>
                  </a:txBody>
                  <a:tcPr>
                    <a:solidFill>
                      <a:srgbClr val="D8D3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2000"/>
                    </a:p>
                  </a:txBody>
                  <a:tcPr>
                    <a:solidFill>
                      <a:srgbClr val="D8D3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2000" dirty="0"/>
                    </a:p>
                  </a:txBody>
                  <a:tcPr>
                    <a:solidFill>
                      <a:srgbClr val="F7D0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2000" dirty="0"/>
                    </a:p>
                  </a:txBody>
                  <a:tcPr>
                    <a:solidFill>
                      <a:srgbClr val="D8D3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2000" dirty="0"/>
                    </a:p>
                  </a:txBody>
                  <a:tcPr>
                    <a:solidFill>
                      <a:srgbClr val="D8D3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081280"/>
                  </a:ext>
                </a:extLst>
              </a:tr>
              <a:tr h="637658">
                <a:tc>
                  <a:txBody>
                    <a:bodyPr/>
                    <a:lstStyle/>
                    <a:p>
                      <a:pPr marL="0" marR="0" lvl="0" indent="0" algn="l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None/>
                      </a:pPr>
                      <a:r>
                        <a:rPr lang="en-AU" sz="2000" b="1" i="0" u="none" strike="noStrike" kern="1200" noProof="0" dirty="0">
                          <a:solidFill>
                            <a:srgbClr val="1A1A1A"/>
                          </a:solidFill>
                          <a:latin typeface="VIC"/>
                          <a:ea typeface="+mn-ea"/>
                          <a:cs typeface="+mn-cs"/>
                        </a:rPr>
                        <a:t>Entries close for digital competition: </a:t>
                      </a:r>
                      <a:r>
                        <a:rPr lang="en-AU" sz="2000" b="0" i="0" u="none" strike="noStrike" kern="1200" noProof="0" dirty="0">
                          <a:solidFill>
                            <a:srgbClr val="1A1A1A"/>
                          </a:solidFill>
                          <a:latin typeface="VIC"/>
                          <a:ea typeface="+mn-ea"/>
                          <a:cs typeface="+mn-cs"/>
                        </a:rPr>
                        <a:t>29 March 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sz="2000" dirty="0"/>
                    </a:p>
                  </a:txBody>
                  <a:tcP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2000" dirty="0"/>
                    </a:p>
                  </a:txBody>
                  <a:tcP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2000" dirty="0"/>
                    </a:p>
                  </a:txBody>
                  <a:tcP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2000" dirty="0"/>
                    </a:p>
                  </a:txBody>
                  <a:tcP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2000" dirty="0"/>
                    </a:p>
                  </a:txBody>
                  <a:tcPr>
                    <a:solidFill>
                      <a:srgbClr val="F7D0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3176092"/>
                  </a:ext>
                </a:extLst>
              </a:tr>
              <a:tr h="637658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</a:pPr>
                      <a:r>
                        <a:rPr lang="en-AU" sz="2000" b="1" i="0" u="none" strike="noStrike" kern="1200" noProof="0">
                          <a:solidFill>
                            <a:srgbClr val="1A1A1A"/>
                          </a:solidFill>
                          <a:latin typeface="VIC"/>
                          <a:ea typeface="+mn-ea"/>
                          <a:cs typeface="+mn-cs"/>
                        </a:rPr>
                        <a:t>Entries open for participation </a:t>
                      </a:r>
                      <a:r>
                        <a:rPr lang="en-AU" sz="2000" b="0" i="0" u="none" strike="noStrike" kern="1200" noProof="0">
                          <a:solidFill>
                            <a:srgbClr val="1A1A1A"/>
                          </a:solidFill>
                          <a:latin typeface="VIC"/>
                          <a:ea typeface="+mn-ea"/>
                          <a:cs typeface="+mn-cs"/>
                        </a:rPr>
                        <a:t>(Host event/activity): 21 March 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sz="2000" dirty="0"/>
                    </a:p>
                  </a:txBody>
                  <a:tcPr>
                    <a:solidFill>
                      <a:srgbClr val="D8D3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2000" dirty="0"/>
                    </a:p>
                  </a:txBody>
                  <a:tcPr>
                    <a:solidFill>
                      <a:srgbClr val="D8D3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2000" dirty="0"/>
                    </a:p>
                  </a:txBody>
                  <a:tcPr>
                    <a:solidFill>
                      <a:srgbClr val="D8D3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2000"/>
                    </a:p>
                  </a:txBody>
                  <a:tcPr>
                    <a:solidFill>
                      <a:srgbClr val="F7D0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7607948"/>
                  </a:ext>
                </a:extLst>
              </a:tr>
              <a:tr h="6376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000" b="1" i="0" u="none" strike="noStrike" kern="1200" noProof="0">
                          <a:solidFill>
                            <a:srgbClr val="1A1A1A"/>
                          </a:solidFill>
                          <a:latin typeface="VIC"/>
                          <a:ea typeface="+mn-ea"/>
                          <a:cs typeface="+mn-cs"/>
                        </a:rPr>
                        <a:t>Entries close for participation </a:t>
                      </a:r>
                      <a:r>
                        <a:rPr lang="en-AU" sz="2000" b="0" i="0" u="none" strike="noStrike" kern="1200" noProof="0">
                          <a:solidFill>
                            <a:srgbClr val="1A1A1A"/>
                          </a:solidFill>
                          <a:latin typeface="VIC"/>
                          <a:ea typeface="+mn-ea"/>
                          <a:cs typeface="+mn-cs"/>
                        </a:rPr>
                        <a:t>(Host event/activity): 29 March 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sz="2000" dirty="0"/>
                    </a:p>
                  </a:txBody>
                  <a:tcP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2000" dirty="0"/>
                    </a:p>
                  </a:txBody>
                  <a:tcP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2000" dirty="0"/>
                    </a:p>
                  </a:txBody>
                  <a:tcP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2000" dirty="0"/>
                    </a:p>
                  </a:txBody>
                  <a:tcP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2000" dirty="0"/>
                    </a:p>
                  </a:txBody>
                  <a:tcPr>
                    <a:solidFill>
                      <a:srgbClr val="F7D0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1446733"/>
                  </a:ext>
                </a:extLst>
              </a:tr>
              <a:tr h="637658">
                <a:tc>
                  <a:txBody>
                    <a:bodyPr/>
                    <a:lstStyle/>
                    <a:p>
                      <a:pPr marL="0" marR="0" lvl="0" indent="0" algn="l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None/>
                      </a:pPr>
                      <a:r>
                        <a:rPr lang="en-AU" sz="2000" b="1" i="0" u="none" strike="noStrike" kern="1200" noProof="0" dirty="0">
                          <a:solidFill>
                            <a:srgbClr val="1A1A1A"/>
                          </a:solidFill>
                          <a:latin typeface="VIC"/>
                          <a:ea typeface="+mn-ea"/>
                          <a:cs typeface="+mn-cs"/>
                        </a:rPr>
                        <a:t>Cultural Diversity Week begins: </a:t>
                      </a:r>
                      <a:r>
                        <a:rPr lang="en-AU" sz="2000" b="0" i="0" u="none" strike="noStrike" kern="1200" noProof="0" dirty="0">
                          <a:solidFill>
                            <a:srgbClr val="1A1A1A"/>
                          </a:solidFill>
                          <a:latin typeface="VIC"/>
                          <a:ea typeface="+mn-ea"/>
                          <a:cs typeface="+mn-cs"/>
                        </a:rPr>
                        <a:t>21 March 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sz="2000" dirty="0"/>
                    </a:p>
                  </a:txBody>
                  <a:tcPr>
                    <a:solidFill>
                      <a:srgbClr val="D8D3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2000" dirty="0"/>
                    </a:p>
                  </a:txBody>
                  <a:tcPr>
                    <a:solidFill>
                      <a:srgbClr val="D8D3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2000"/>
                    </a:p>
                  </a:txBody>
                  <a:tcPr>
                    <a:solidFill>
                      <a:srgbClr val="F7D0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5638407"/>
                  </a:ext>
                </a:extLst>
              </a:tr>
              <a:tr h="637658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AU" sz="2000" b="1" i="0" u="none" strike="noStrike" noProof="0">
                          <a:solidFill>
                            <a:srgbClr val="1A1A1A"/>
                          </a:solidFill>
                          <a:latin typeface="VIC"/>
                        </a:rPr>
                        <a:t>Victorian Multicultural Festival: </a:t>
                      </a:r>
                      <a:r>
                        <a:rPr lang="en-AU" sz="2000" b="0" i="0" u="none" strike="noStrike" noProof="0">
                          <a:solidFill>
                            <a:srgbClr val="1A1A1A"/>
                          </a:solidFill>
                          <a:latin typeface="VIC"/>
                        </a:rPr>
                        <a:t>27 to 29 March 2026</a:t>
                      </a:r>
                      <a:endParaRPr lang="en-US" sz="2000" b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AU" sz="2000" dirty="0"/>
                    </a:p>
                  </a:txBody>
                  <a:tcP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2000" dirty="0"/>
                    </a:p>
                  </a:txBody>
                  <a:tcP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2000" dirty="0"/>
                    </a:p>
                  </a:txBody>
                  <a:tcP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2000" dirty="0"/>
                    </a:p>
                  </a:txBody>
                  <a:tcP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2000"/>
                    </a:p>
                  </a:txBody>
                  <a:tcPr>
                    <a:solidFill>
                      <a:srgbClr val="F7D0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526354"/>
                  </a:ext>
                </a:extLst>
              </a:tr>
              <a:tr h="6376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A1A1A"/>
                          </a:solidFill>
                          <a:effectLst/>
                          <a:uLnTx/>
                          <a:uFillTx/>
                          <a:latin typeface="VIC"/>
                          <a:ea typeface="+mn-ea"/>
                          <a:cs typeface="+mn-cs"/>
                        </a:rPr>
                        <a:t>Student competition winners announced: </a:t>
                      </a:r>
                      <a:r>
                        <a:rPr kumimoji="0" lang="en-AU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A1A1A"/>
                          </a:solidFill>
                          <a:effectLst/>
                          <a:uLnTx/>
                          <a:uFillTx/>
                          <a:latin typeface="VIC"/>
                          <a:ea typeface="+mn-ea"/>
                          <a:cs typeface="+mn-cs"/>
                        </a:rPr>
                        <a:t>28 March 2026</a:t>
                      </a:r>
                      <a:endParaRPr lang="en-US" sz="20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AU" sz="2000" dirty="0"/>
                    </a:p>
                  </a:txBody>
                  <a:tcPr>
                    <a:solidFill>
                      <a:srgbClr val="D8D3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2000" dirty="0"/>
                    </a:p>
                  </a:txBody>
                  <a:tcPr>
                    <a:solidFill>
                      <a:srgbClr val="D8D3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2000" dirty="0"/>
                    </a:p>
                  </a:txBody>
                  <a:tcPr>
                    <a:solidFill>
                      <a:srgbClr val="D8D3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2000" dirty="0"/>
                    </a:p>
                  </a:txBody>
                  <a:tcPr>
                    <a:solidFill>
                      <a:srgbClr val="D8D3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2000" dirty="0"/>
                    </a:p>
                  </a:txBody>
                  <a:tcPr>
                    <a:solidFill>
                      <a:srgbClr val="F7D0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3728894"/>
                  </a:ext>
                </a:extLst>
              </a:tr>
              <a:tr h="6376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A1A1A"/>
                          </a:solidFill>
                          <a:effectLst/>
                          <a:uLnTx/>
                          <a:uFillTx/>
                          <a:latin typeface="VIC"/>
                          <a:ea typeface="+mn-ea"/>
                          <a:cs typeface="+mn-cs"/>
                        </a:rPr>
                        <a:t>Digital and events competition winners announced: </a:t>
                      </a:r>
                      <a:r>
                        <a:rPr kumimoji="0" lang="en-AU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A1A1A"/>
                          </a:solidFill>
                          <a:effectLst/>
                          <a:uLnTx/>
                          <a:uFillTx/>
                          <a:latin typeface="VIC"/>
                          <a:ea typeface="+mn-ea"/>
                          <a:cs typeface="+mn-cs"/>
                        </a:rPr>
                        <a:t>31 March 2026</a:t>
                      </a:r>
                      <a:endParaRPr lang="en-US" sz="20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AU" sz="2000" dirty="0"/>
                    </a:p>
                  </a:txBody>
                  <a:tcP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2000" dirty="0"/>
                    </a:p>
                  </a:txBody>
                  <a:tcP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2000" dirty="0"/>
                    </a:p>
                  </a:txBody>
                  <a:tcP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2000" dirty="0"/>
                    </a:p>
                  </a:txBody>
                  <a:tcP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2000" dirty="0"/>
                    </a:p>
                  </a:txBody>
                  <a:tcPr>
                    <a:solidFill>
                      <a:srgbClr val="F7D0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984505"/>
                  </a:ext>
                </a:extLst>
              </a:tr>
            </a:tbl>
          </a:graphicData>
        </a:graphic>
      </p:graphicFrame>
      <p:sp>
        <p:nvSpPr>
          <p:cNvPr id="4" name="TextBox 4">
            <a:extLst>
              <a:ext uri="{FF2B5EF4-FFF2-40B4-BE49-F238E27FC236}">
                <a16:creationId xmlns:a16="http://schemas.microsoft.com/office/drawing/2014/main" id="{AABA1E31-C82B-5DD5-3944-3E1728CBCA2A}"/>
              </a:ext>
            </a:extLst>
          </p:cNvPr>
          <p:cNvSpPr txBox="1"/>
          <p:nvPr/>
        </p:nvSpPr>
        <p:spPr>
          <a:xfrm>
            <a:off x="1022753" y="9307306"/>
            <a:ext cx="14741235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AU" sz="1600" i="1" dirty="0"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*The VMC encourages our educators and stakeholders to promote CDW at key milestones leading up to the festival using the assets provided.</a:t>
            </a:r>
            <a:br>
              <a:rPr lang="en-AU" sz="1600" b="1" i="1" dirty="0">
                <a:latin typeface="VIC"/>
                <a:ea typeface="Aptos" panose="020B0004020202020204" pitchFamily="34" charset="0"/>
                <a:cs typeface="Aptos" panose="020B0004020202020204" pitchFamily="34" charset="0"/>
              </a:rPr>
            </a:br>
            <a:endParaRPr lang="en-AU" sz="1600" i="1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45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ABACDF-3646-E956-C81E-569E7E998E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yellow and white rectangle&#10;&#10;Description automatically generated">
            <a:extLst>
              <a:ext uri="{FF2B5EF4-FFF2-40B4-BE49-F238E27FC236}">
                <a16:creationId xmlns:a16="http://schemas.microsoft.com/office/drawing/2014/main" id="{6F3CB85B-D2A0-43DF-2951-BB5393F61A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604" y="0"/>
            <a:ext cx="18517207" cy="10285714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AC46E9C5-0925-681F-D4FF-A51BC5FB1E91}"/>
              </a:ext>
            </a:extLst>
          </p:cNvPr>
          <p:cNvSpPr txBox="1"/>
          <p:nvPr/>
        </p:nvSpPr>
        <p:spPr>
          <a:xfrm>
            <a:off x="312717" y="795803"/>
            <a:ext cx="13905000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2"/>
              </a:lnSpc>
            </a:pPr>
            <a:r>
              <a:rPr lang="en-AU" sz="5000" b="1">
                <a:latin typeface="VIC"/>
                <a:ea typeface="Arial Bold"/>
                <a:cs typeface="Arial Bold"/>
                <a:sym typeface="Arial Bold"/>
              </a:rPr>
              <a:t>CDW coincides with important observances</a:t>
            </a:r>
            <a:endParaRPr lang="en-US" sz="5000" b="1">
              <a:latin typeface="VIC"/>
              <a:ea typeface="Arial Bold"/>
              <a:cs typeface="Arial Bold"/>
              <a:sym typeface="Arial Bold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E7C58C2E-9C77-89E6-3E53-2D64E393D6C8}"/>
              </a:ext>
            </a:extLst>
          </p:cNvPr>
          <p:cNvSpPr txBox="1"/>
          <p:nvPr/>
        </p:nvSpPr>
        <p:spPr>
          <a:xfrm>
            <a:off x="492369" y="2245631"/>
            <a:ext cx="10361994" cy="6155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AU" sz="2000">
                <a:solidFill>
                  <a:srgbClr val="1A1A1A"/>
                </a:solidFill>
                <a:latin typeface="VIC"/>
              </a:rPr>
              <a:t>Cultural Diversity Week occurs in March, which coincides with several important cultural and religious observances, enriching our collective celebration of diversity and inclusion. Here are some examples:</a:t>
            </a:r>
          </a:p>
          <a:p>
            <a:endParaRPr lang="en-AU" sz="2000">
              <a:solidFill>
                <a:srgbClr val="1A1A1A"/>
              </a:solidFill>
              <a:latin typeface="VIC" panose="000005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b="1">
                <a:latin typeface="VIC"/>
              </a:rPr>
              <a:t>Ramadan (begins evening of 16 February and ends evening of 18 March 2026*):</a:t>
            </a:r>
            <a:r>
              <a:rPr lang="en-AU" sz="2000">
                <a:latin typeface="VIC"/>
              </a:rPr>
              <a:t> </a:t>
            </a:r>
            <a:br>
              <a:rPr lang="en-AU" sz="2000">
                <a:latin typeface="VIC"/>
              </a:rPr>
            </a:br>
            <a:r>
              <a:rPr lang="en-AU" sz="2000">
                <a:latin typeface="VIC"/>
              </a:rPr>
              <a:t>A sacred month of fasting, prayer and reflection observed by Muslims worldwide.</a:t>
            </a:r>
          </a:p>
          <a:p>
            <a:endParaRPr lang="en-AU" sz="2000">
              <a:latin typeface="VIC" panose="000005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b="1">
                <a:latin typeface="VIC"/>
              </a:rPr>
              <a:t>Holi (Wednesday, 4 March 2026): </a:t>
            </a:r>
            <a:br>
              <a:rPr lang="en-AU" sz="2000" b="1">
                <a:latin typeface="VIC"/>
              </a:rPr>
            </a:br>
            <a:r>
              <a:rPr lang="en-AU" sz="2000">
                <a:latin typeface="VIC"/>
              </a:rPr>
              <a:t>A vibrant festival celebrated by the Hindu faith, marking the arrival of spring with colours, music and joy, bringing communities together worldwide.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000">
              <a:latin typeface="VIC" panose="000005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b="1">
                <a:latin typeface="VIC"/>
              </a:rPr>
              <a:t>Harmony Day (Saturday, 21 March 2026): </a:t>
            </a:r>
            <a:br>
              <a:rPr lang="en-AU" sz="2000" b="1">
                <a:latin typeface="VIC"/>
              </a:rPr>
            </a:br>
            <a:r>
              <a:rPr lang="en-AU" sz="2000">
                <a:latin typeface="VIC"/>
              </a:rPr>
              <a:t>An Australian celebration promoting inclusiveness, respect and belonging.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000">
              <a:latin typeface="VIC" panose="00000500000000000000" pitchFamily="2" charset="0"/>
            </a:endParaRPr>
          </a:p>
          <a:p>
            <a:r>
              <a:rPr lang="en-AU" sz="2000" b="1">
                <a:solidFill>
                  <a:srgbClr val="1A1A1A"/>
                </a:solidFill>
                <a:latin typeface="VIC"/>
              </a:rPr>
              <a:t>Acknowledging and respecting diverse observances:</a:t>
            </a:r>
          </a:p>
          <a:p>
            <a:endParaRPr lang="en-AU" sz="2000">
              <a:solidFill>
                <a:srgbClr val="1A1A1A"/>
              </a:solidFill>
              <a:latin typeface="VIC" panose="000005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>
                <a:solidFill>
                  <a:srgbClr val="1A1A1A"/>
                </a:solidFill>
                <a:latin typeface="VIC"/>
              </a:rPr>
              <a:t>These important celebrations strengthen CDW and is important to acknowledge these significant observances while celebrating CDW.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>
                <a:solidFill>
                  <a:srgbClr val="1A1A1A"/>
                </a:solidFill>
                <a:latin typeface="VIC"/>
              </a:rPr>
              <a:t>We encourage stakeholders to consider these dates and ensure their CDW activities are respectful and inclusive of all cultures and faiths.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464C81-F29B-330B-E4E4-C09C7FF2F51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134"/>
          <a:stretch/>
        </p:blipFill>
        <p:spPr>
          <a:xfrm>
            <a:off x="11149977" y="3126466"/>
            <a:ext cx="6754611" cy="48300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101E0-EF9D-8D71-B057-101FAA964E2E}"/>
              </a:ext>
            </a:extLst>
          </p:cNvPr>
          <p:cNvSpPr txBox="1"/>
          <p:nvPr/>
        </p:nvSpPr>
        <p:spPr>
          <a:xfrm>
            <a:off x="312717" y="9534984"/>
            <a:ext cx="134627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>
                <a:latin typeface="VIC" panose="00000500000000000000" pitchFamily="2" charset="0"/>
              </a:rPr>
              <a:t> *Start and end dates are approximate and may vary by ±2 days, as the start and end of Ramadan are determined by the sighting of the new crescent moon.</a:t>
            </a:r>
          </a:p>
        </p:txBody>
      </p:sp>
    </p:spTree>
    <p:extLst>
      <p:ext uri="{BB962C8B-B14F-4D97-AF65-F5344CB8AC3E}">
        <p14:creationId xmlns:p14="http://schemas.microsoft.com/office/powerpoint/2010/main" val="19889083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A yellow and white rectangle&#10;&#10;AI-generated content may be incorrect.">
            <a:extLst>
              <a:ext uri="{FF2B5EF4-FFF2-40B4-BE49-F238E27FC236}">
                <a16:creationId xmlns:a16="http://schemas.microsoft.com/office/drawing/2014/main" id="{8BF6E4AD-5D22-3660-2155-6B6E62DCC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7956"/>
            <a:ext cx="18288000" cy="1028395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824B9E5-569E-F9DF-A211-72A76E0A29E2}"/>
              </a:ext>
            </a:extLst>
          </p:cNvPr>
          <p:cNvSpPr txBox="1">
            <a:spLocks/>
          </p:cNvSpPr>
          <p:nvPr/>
        </p:nvSpPr>
        <p:spPr>
          <a:xfrm>
            <a:off x="370507" y="512165"/>
            <a:ext cx="16196721" cy="893253"/>
          </a:xfrm>
          <a:prstGeom prst="rect">
            <a:avLst/>
          </a:prstGeom>
        </p:spPr>
        <p:txBody>
          <a:bodyPr lIns="137160" tIns="68580" rIns="137160" bIns="6858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66308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800" b="1">
                <a:solidFill>
                  <a:schemeClr val="tx1"/>
                </a:solidFill>
                <a:latin typeface="VIC"/>
              </a:rPr>
              <a:t>Cultural </a:t>
            </a:r>
            <a:r>
              <a:rPr lang="en-AU" sz="4800" b="1">
                <a:solidFill>
                  <a:schemeClr val="tx1"/>
                </a:solidFill>
                <a:latin typeface="VIC"/>
                <a:cs typeface="Arial Bold"/>
              </a:rPr>
              <a:t>Diversity</a:t>
            </a:r>
            <a:r>
              <a:rPr lang="en-AU" sz="4800" b="1">
                <a:solidFill>
                  <a:schemeClr val="tx1"/>
                </a:solidFill>
                <a:latin typeface="VIC"/>
              </a:rPr>
              <a:t> Week partners and sponsors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EA859C-F97D-A69B-9F5E-023E53D7613A}"/>
              </a:ext>
            </a:extLst>
          </p:cNvPr>
          <p:cNvSpPr txBox="1"/>
          <p:nvPr/>
        </p:nvSpPr>
        <p:spPr>
          <a:xfrm>
            <a:off x="7327568" y="5025264"/>
            <a:ext cx="3445458" cy="1708160"/>
          </a:xfrm>
          <a:prstGeom prst="rect">
            <a:avLst/>
          </a:prstGeom>
          <a:noFill/>
        </p:spPr>
        <p:txBody>
          <a:bodyPr wrap="square" lIns="137160" tIns="68580" rIns="137160" bIns="6858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900"/>
              </a:spcBef>
              <a:spcAft>
                <a:spcPts val="900"/>
              </a:spcAft>
            </a:pPr>
            <a:r>
              <a:rPr lang="en-AU" sz="2400" b="1">
                <a:solidFill>
                  <a:srgbClr val="7030A0"/>
                </a:solidFill>
                <a:latin typeface="VIC"/>
                <a:cs typeface="Calibri"/>
              </a:rPr>
              <a:t>Silver Partners</a:t>
            </a:r>
            <a:endParaRPr lang="en-AU" sz="2400" b="1">
              <a:solidFill>
                <a:srgbClr val="7030A0"/>
              </a:solidFill>
              <a:latin typeface="VIC" panose="00000500000000000000" pitchFamily="2" charset="0"/>
            </a:endParaRPr>
          </a:p>
          <a:p>
            <a:pPr>
              <a:spcBef>
                <a:spcPts val="900"/>
              </a:spcBef>
              <a:spcAft>
                <a:spcPts val="900"/>
              </a:spcAft>
            </a:pPr>
            <a:endParaRPr lang="en-US" sz="2400" b="1">
              <a:solidFill>
                <a:srgbClr val="7030A0"/>
              </a:solidFill>
              <a:latin typeface="VIC"/>
              <a:cs typeface="Calibri"/>
            </a:endParaRPr>
          </a:p>
          <a:p>
            <a:pPr>
              <a:spcBef>
                <a:spcPts val="900"/>
              </a:spcBef>
              <a:spcAft>
                <a:spcPts val="900"/>
              </a:spcAft>
            </a:pPr>
            <a:endParaRPr lang="en-AU" sz="2400">
              <a:solidFill>
                <a:srgbClr val="7030A0"/>
              </a:solidFill>
              <a:latin typeface="VIC" panose="00000500000000000000" pitchFamily="2" charset="0"/>
            </a:endParaRPr>
          </a:p>
        </p:txBody>
      </p:sp>
      <p:pic>
        <p:nvPicPr>
          <p:cNvPr id="11" name="Picture 10" descr="What to Expect — Foot Solutions Australia - Foot &amp; Ankle ...">
            <a:extLst>
              <a:ext uri="{FF2B5EF4-FFF2-40B4-BE49-F238E27FC236}">
                <a16:creationId xmlns:a16="http://schemas.microsoft.com/office/drawing/2014/main" id="{6F821E92-9F40-96C8-0FB0-6ED70BC1D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8887" y="5866606"/>
            <a:ext cx="2220854" cy="1150253"/>
          </a:xfrm>
          <a:prstGeom prst="rect">
            <a:avLst/>
          </a:prstGeom>
        </p:spPr>
      </p:pic>
      <p:pic>
        <p:nvPicPr>
          <p:cNvPr id="13" name="Picture 12" descr="Victorian Electoral Commission (VEC) survey | Your Kingston Your Say">
            <a:extLst>
              <a:ext uri="{FF2B5EF4-FFF2-40B4-BE49-F238E27FC236}">
                <a16:creationId xmlns:a16="http://schemas.microsoft.com/office/drawing/2014/main" id="{50A99EAE-752D-E67A-C162-E01ED46913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85838" y="6010218"/>
            <a:ext cx="2723618" cy="1006641"/>
          </a:xfrm>
          <a:prstGeom prst="rect">
            <a:avLst/>
          </a:prstGeom>
        </p:spPr>
      </p:pic>
      <p:pic>
        <p:nvPicPr>
          <p:cNvPr id="15" name="Picture 14" descr="John Stonemart">
            <a:extLst>
              <a:ext uri="{FF2B5EF4-FFF2-40B4-BE49-F238E27FC236}">
                <a16:creationId xmlns:a16="http://schemas.microsoft.com/office/drawing/2014/main" id="{5375BAB4-6AC9-D730-7E0B-DC04F8957B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1075" y="5735084"/>
            <a:ext cx="2025236" cy="138566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DC8F7EB-77C0-0071-72D8-56B111EF1F0E}"/>
              </a:ext>
            </a:extLst>
          </p:cNvPr>
          <p:cNvSpPr txBox="1"/>
          <p:nvPr/>
        </p:nvSpPr>
        <p:spPr>
          <a:xfrm>
            <a:off x="13542829" y="1612156"/>
            <a:ext cx="5594532" cy="2446824"/>
          </a:xfrm>
          <a:prstGeom prst="rect">
            <a:avLst/>
          </a:prstGeom>
          <a:noFill/>
        </p:spPr>
        <p:txBody>
          <a:bodyPr wrap="square" lIns="137160" tIns="68580" rIns="137160" bIns="6858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900"/>
              </a:spcBef>
              <a:spcAft>
                <a:spcPts val="900"/>
              </a:spcAft>
            </a:pPr>
            <a:br>
              <a:rPr lang="en-AU" sz="2400" b="1">
                <a:latin typeface="VIC"/>
                <a:cs typeface="Calibri"/>
              </a:rPr>
            </a:br>
            <a:br>
              <a:rPr lang="en-AU" sz="2400" b="1">
                <a:latin typeface="VIC"/>
                <a:cs typeface="Calibri"/>
              </a:rPr>
            </a:br>
            <a:r>
              <a:rPr lang="en-AU" sz="2400" b="1">
                <a:solidFill>
                  <a:srgbClr val="7030A0"/>
                </a:solidFill>
                <a:latin typeface="VIC"/>
                <a:cs typeface="Calibri"/>
              </a:rPr>
              <a:t>Delivery Partner</a:t>
            </a:r>
            <a:endParaRPr lang="en-AU" sz="2400" b="1">
              <a:solidFill>
                <a:srgbClr val="7030A0"/>
              </a:solidFill>
              <a:latin typeface="VIC" panose="00000500000000000000" pitchFamily="2" charset="0"/>
            </a:endParaRPr>
          </a:p>
          <a:p>
            <a:pPr>
              <a:spcBef>
                <a:spcPts val="900"/>
              </a:spcBef>
              <a:spcAft>
                <a:spcPts val="900"/>
              </a:spcAft>
            </a:pPr>
            <a:endParaRPr lang="en-US" sz="2400" b="1">
              <a:solidFill>
                <a:srgbClr val="7030A0"/>
              </a:solidFill>
              <a:latin typeface="VIC"/>
              <a:cs typeface="Calibri"/>
            </a:endParaRPr>
          </a:p>
          <a:p>
            <a:pPr>
              <a:spcBef>
                <a:spcPts val="900"/>
              </a:spcBef>
              <a:spcAft>
                <a:spcPts val="900"/>
              </a:spcAft>
            </a:pPr>
            <a:endParaRPr lang="en-AU" sz="2400">
              <a:solidFill>
                <a:srgbClr val="7030A0"/>
              </a:solidFill>
              <a:latin typeface="VIC" panose="00000500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A8F4432-A61B-ECC7-7F0D-AE2E4BAC6D17}"/>
              </a:ext>
            </a:extLst>
          </p:cNvPr>
          <p:cNvSpPr txBox="1"/>
          <p:nvPr/>
        </p:nvSpPr>
        <p:spPr>
          <a:xfrm>
            <a:off x="4690213" y="1603481"/>
            <a:ext cx="3018989" cy="2446824"/>
          </a:xfrm>
          <a:prstGeom prst="rect">
            <a:avLst/>
          </a:prstGeom>
          <a:noFill/>
        </p:spPr>
        <p:txBody>
          <a:bodyPr wrap="square" lIns="137160" tIns="68580" rIns="137160" bIns="6858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900"/>
              </a:spcBef>
              <a:spcAft>
                <a:spcPts val="900"/>
              </a:spcAft>
            </a:pPr>
            <a:br>
              <a:rPr lang="en-AU" sz="2400" b="1">
                <a:latin typeface="VIC"/>
                <a:cs typeface="Calibri"/>
              </a:rPr>
            </a:br>
            <a:br>
              <a:rPr lang="en-AU" sz="2400" b="1">
                <a:latin typeface="VIC"/>
                <a:cs typeface="Calibri"/>
              </a:rPr>
            </a:br>
            <a:r>
              <a:rPr lang="en-AU" sz="2400" b="1">
                <a:solidFill>
                  <a:srgbClr val="7030A0"/>
                </a:solidFill>
                <a:latin typeface="VIC"/>
                <a:cs typeface="Calibri"/>
              </a:rPr>
              <a:t>Gold Partners</a:t>
            </a:r>
            <a:endParaRPr lang="en-AU" sz="2400" b="1">
              <a:solidFill>
                <a:srgbClr val="7030A0"/>
              </a:solidFill>
              <a:latin typeface="VIC" panose="00000500000000000000" pitchFamily="2" charset="0"/>
            </a:endParaRPr>
          </a:p>
          <a:p>
            <a:pPr>
              <a:spcBef>
                <a:spcPts val="900"/>
              </a:spcBef>
              <a:spcAft>
                <a:spcPts val="900"/>
              </a:spcAft>
            </a:pPr>
            <a:endParaRPr lang="en-US" sz="2400" b="1">
              <a:solidFill>
                <a:srgbClr val="7030A0"/>
              </a:solidFill>
              <a:latin typeface="VIC"/>
              <a:cs typeface="Calibri"/>
            </a:endParaRPr>
          </a:p>
          <a:p>
            <a:pPr>
              <a:spcBef>
                <a:spcPts val="900"/>
              </a:spcBef>
              <a:spcAft>
                <a:spcPts val="900"/>
              </a:spcAft>
            </a:pPr>
            <a:endParaRPr lang="en-AU" sz="2400">
              <a:solidFill>
                <a:srgbClr val="7030A0"/>
              </a:solidFill>
              <a:latin typeface="VIC" panose="00000500000000000000" pitchFamily="2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A2C797A-6099-673A-360D-90EC3E3EEC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32001" y="3257568"/>
            <a:ext cx="4554843" cy="1314393"/>
          </a:xfrm>
          <a:prstGeom prst="rect">
            <a:avLst/>
          </a:prstGeom>
        </p:spPr>
      </p:pic>
      <p:pic>
        <p:nvPicPr>
          <p:cNvPr id="5122" name="Picture 2" descr="S&amp;J Media Group | Digital Marketing Experts Agency Melbourne Sydney Australia iQiyi Ads Price Chinese streaming service iQiyi entering Australian market">
            <a:extLst>
              <a:ext uri="{FF2B5EF4-FFF2-40B4-BE49-F238E27FC236}">
                <a16:creationId xmlns:a16="http://schemas.microsoft.com/office/drawing/2014/main" id="{642F880E-0413-A068-6352-F275E08B9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120" y="8359148"/>
            <a:ext cx="1380235" cy="139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A023EA-029A-1B3B-1464-EA024C22C884}"/>
              </a:ext>
            </a:extLst>
          </p:cNvPr>
          <p:cNvSpPr txBox="1"/>
          <p:nvPr/>
        </p:nvSpPr>
        <p:spPr>
          <a:xfrm>
            <a:off x="7499234" y="6971036"/>
            <a:ext cx="3445458" cy="2446824"/>
          </a:xfrm>
          <a:prstGeom prst="rect">
            <a:avLst/>
          </a:prstGeom>
          <a:noFill/>
        </p:spPr>
        <p:txBody>
          <a:bodyPr wrap="square" lIns="137160" tIns="68580" rIns="137160" bIns="6858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900"/>
              </a:spcBef>
              <a:spcAft>
                <a:spcPts val="900"/>
              </a:spcAft>
            </a:pPr>
            <a:br>
              <a:rPr lang="en-AU" sz="2400" b="1">
                <a:latin typeface="VIC"/>
                <a:cs typeface="Calibri"/>
              </a:rPr>
            </a:br>
            <a:br>
              <a:rPr lang="en-AU" sz="2400" b="1">
                <a:latin typeface="VIC"/>
                <a:cs typeface="Calibri"/>
              </a:rPr>
            </a:br>
            <a:r>
              <a:rPr lang="en-AU" sz="2400" b="1">
                <a:solidFill>
                  <a:srgbClr val="7030A0"/>
                </a:solidFill>
                <a:latin typeface="VIC"/>
                <a:cs typeface="Calibri"/>
              </a:rPr>
              <a:t>Community Partners</a:t>
            </a:r>
            <a:endParaRPr lang="en-AU" sz="2400" b="1">
              <a:solidFill>
                <a:srgbClr val="7030A0"/>
              </a:solidFill>
              <a:latin typeface="VIC" panose="00000500000000000000" pitchFamily="2" charset="0"/>
            </a:endParaRPr>
          </a:p>
          <a:p>
            <a:pPr>
              <a:spcBef>
                <a:spcPts val="900"/>
              </a:spcBef>
              <a:spcAft>
                <a:spcPts val="900"/>
              </a:spcAft>
            </a:pPr>
            <a:endParaRPr lang="en-US" sz="2400" b="1">
              <a:solidFill>
                <a:srgbClr val="7030A0"/>
              </a:solidFill>
              <a:latin typeface="VIC"/>
              <a:cs typeface="Calibri"/>
            </a:endParaRPr>
          </a:p>
          <a:p>
            <a:pPr>
              <a:spcBef>
                <a:spcPts val="900"/>
              </a:spcBef>
              <a:spcAft>
                <a:spcPts val="900"/>
              </a:spcAft>
            </a:pPr>
            <a:endParaRPr lang="en-AU" sz="2400">
              <a:solidFill>
                <a:srgbClr val="7030A0"/>
              </a:solidFill>
              <a:latin typeface="VIC" panose="00000500000000000000" pitchFamily="2" charset="0"/>
            </a:endParaRPr>
          </a:p>
        </p:txBody>
      </p:sp>
      <p:pic>
        <p:nvPicPr>
          <p:cNvPr id="9" name="Picture 8" descr="A logo of a company&#10;&#10;AI-generated content may be incorrect.">
            <a:extLst>
              <a:ext uri="{FF2B5EF4-FFF2-40B4-BE49-F238E27FC236}">
                <a16:creationId xmlns:a16="http://schemas.microsoft.com/office/drawing/2014/main" id="{610EA7C8-7705-6219-E51B-4EB03DA85D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726" y="8577561"/>
            <a:ext cx="2446757" cy="1161173"/>
          </a:xfrm>
          <a:prstGeom prst="rect">
            <a:avLst/>
          </a:prstGeom>
        </p:spPr>
      </p:pic>
      <p:pic>
        <p:nvPicPr>
          <p:cNvPr id="14" name="Picture 1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C5E18DF4-3BF6-A5FB-993F-38F1CD1C16F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9288" y="6031623"/>
            <a:ext cx="3233573" cy="1004790"/>
          </a:xfrm>
          <a:prstGeom prst="rect">
            <a:avLst/>
          </a:prstGeom>
        </p:spPr>
      </p:pic>
      <p:pic>
        <p:nvPicPr>
          <p:cNvPr id="18" name="Picture 17" descr="A black and grey logo&#10;&#10;AI-generated content may be incorrect.">
            <a:extLst>
              <a:ext uri="{FF2B5EF4-FFF2-40B4-BE49-F238E27FC236}">
                <a16:creationId xmlns:a16="http://schemas.microsoft.com/office/drawing/2014/main" id="{6C2FDD11-8730-DE1D-F23C-A798BEB176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233" y="2961370"/>
            <a:ext cx="3070674" cy="1906790"/>
          </a:xfrm>
          <a:prstGeom prst="rect">
            <a:avLst/>
          </a:prstGeom>
        </p:spPr>
      </p:pic>
      <p:pic>
        <p:nvPicPr>
          <p:cNvPr id="20" name="Picture 2" descr="Yarra Trams - Yarra Trams">
            <a:extLst>
              <a:ext uri="{FF2B5EF4-FFF2-40B4-BE49-F238E27FC236}">
                <a16:creationId xmlns:a16="http://schemas.microsoft.com/office/drawing/2014/main" id="{AEAA30C3-2BA1-8559-D3E6-7E413A605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762" y="3565981"/>
            <a:ext cx="5002212" cy="89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Dept. of Transport and Planning | Victoria | Explore Careers Australia">
            <a:extLst>
              <a:ext uri="{FF2B5EF4-FFF2-40B4-BE49-F238E27FC236}">
                <a16:creationId xmlns:a16="http://schemas.microsoft.com/office/drawing/2014/main" id="{17FC244B-E7D2-2B57-09E4-9E7CFB2E53E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6323" y="4999937"/>
            <a:ext cx="3015342" cy="3068162"/>
          </a:xfrm>
          <a:prstGeom prst="rect">
            <a:avLst/>
          </a:prstGeom>
        </p:spPr>
      </p:pic>
      <p:pic>
        <p:nvPicPr>
          <p:cNvPr id="7" name="Picture 6" descr="A close up of a logo&#10;&#10;AI-generated content may be incorrect.">
            <a:extLst>
              <a:ext uri="{FF2B5EF4-FFF2-40B4-BE49-F238E27FC236}">
                <a16:creationId xmlns:a16="http://schemas.microsoft.com/office/drawing/2014/main" id="{7F30760C-0D3B-597B-50B7-211EE3857E7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306" y="6039439"/>
            <a:ext cx="2495791" cy="1043899"/>
          </a:xfrm>
          <a:prstGeom prst="rect">
            <a:avLst/>
          </a:prstGeom>
        </p:spPr>
      </p:pic>
      <p:pic>
        <p:nvPicPr>
          <p:cNvPr id="2" name="Picture 1" descr="A blue background with white letters&#10;&#10;AI-generated content may be incorrect.">
            <a:extLst>
              <a:ext uri="{FF2B5EF4-FFF2-40B4-BE49-F238E27FC236}">
                <a16:creationId xmlns:a16="http://schemas.microsoft.com/office/drawing/2014/main" id="{298DD105-7E6C-CB4E-3891-D4D4EEAC1BE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821212" y="8661594"/>
            <a:ext cx="4200525" cy="10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4472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and white rectangle&#10;&#10;AI-generated content may be incorrect.">
            <a:extLst>
              <a:ext uri="{FF2B5EF4-FFF2-40B4-BE49-F238E27FC236}">
                <a16:creationId xmlns:a16="http://schemas.microsoft.com/office/drawing/2014/main" id="{F5A2AA83-71FA-CDC9-82AC-DF0565AC6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"/>
            <a:ext cx="18288000" cy="1028395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33400" y="786503"/>
            <a:ext cx="13905000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2"/>
              </a:lnSpc>
            </a:pPr>
            <a:r>
              <a:rPr lang="en-US" sz="5000" b="1">
                <a:latin typeface="VIC"/>
                <a:ea typeface="Arial Bold"/>
                <a:cs typeface="Arial Bold"/>
                <a:sym typeface="Arial Bold"/>
              </a:rPr>
              <a:t>Contact</a:t>
            </a:r>
            <a:endParaRPr lang="en-US" sz="5000" b="1">
              <a:latin typeface="VIC" panose="00000500000000000000" pitchFamily="2" charset="0"/>
              <a:ea typeface="Arial Bold"/>
              <a:cs typeface="Arial Bold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E96D4D58-4BAC-251C-5F2F-4747615D30B5}"/>
              </a:ext>
            </a:extLst>
          </p:cNvPr>
          <p:cNvSpPr txBox="1"/>
          <p:nvPr/>
        </p:nvSpPr>
        <p:spPr>
          <a:xfrm>
            <a:off x="0" y="2225507"/>
            <a:ext cx="18288000" cy="13311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2"/>
              </a:lnSpc>
            </a:pPr>
            <a:br>
              <a:rPr lang="en-US" sz="4800" b="1">
                <a:solidFill>
                  <a:srgbClr val="7030A0"/>
                </a:solidFill>
                <a:latin typeface="VIC" panose="00000500000000000000" pitchFamily="2" charset="0"/>
                <a:ea typeface="Arial Bold"/>
                <a:cs typeface="Arial Bold"/>
                <a:sym typeface="Arial Bold"/>
              </a:rPr>
            </a:br>
            <a:r>
              <a:rPr lang="en-US" sz="6600" b="1">
                <a:solidFill>
                  <a:srgbClr val="7030A0"/>
                </a:solidFill>
                <a:latin typeface="VIC" panose="00000500000000000000" pitchFamily="2" charset="0"/>
                <a:ea typeface="Arial Bold"/>
                <a:cs typeface="Arial Bold"/>
                <a:sym typeface="Arial Bold"/>
              </a:rPr>
              <a:t>Thank you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56A279-7CAD-0A48-706E-9D02306B8E47}"/>
              </a:ext>
            </a:extLst>
          </p:cNvPr>
          <p:cNvSpPr txBox="1"/>
          <p:nvPr/>
        </p:nvSpPr>
        <p:spPr>
          <a:xfrm>
            <a:off x="0" y="3649157"/>
            <a:ext cx="182880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AU" sz="4000">
                <a:effectLst/>
                <a:latin typeface="VIC" panose="00000500000000000000" pitchFamily="2" charset="0"/>
                <a:ea typeface="Aptos" panose="020B0004020202020204" pitchFamily="34" charset="0"/>
                <a:cs typeface="Arial" panose="020B0604020202020204" pitchFamily="34" charset="0"/>
              </a:rPr>
              <a:t>For more information, please contact: </a:t>
            </a:r>
          </a:p>
          <a:p>
            <a:pPr algn="ctr"/>
            <a:r>
              <a:rPr lang="en-AU" sz="4000" b="1">
                <a:effectLst/>
                <a:latin typeface="VIC" panose="00000500000000000000" pitchFamily="2" charset="0"/>
                <a:ea typeface="Aptos" panose="020B0004020202020204" pitchFamily="34" charset="0"/>
                <a:cs typeface="Arial" panose="020B0604020202020204" pitchFamily="34" charset="0"/>
              </a:rPr>
              <a:t>communications@vmc.vic.gov.au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49DEB321-EDE5-6203-9F8E-A6BD934F466C}"/>
              </a:ext>
            </a:extLst>
          </p:cNvPr>
          <p:cNvSpPr txBox="1"/>
          <p:nvPr/>
        </p:nvSpPr>
        <p:spPr>
          <a:xfrm>
            <a:off x="698310" y="6183496"/>
            <a:ext cx="18288000" cy="12849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52"/>
              </a:lnSpc>
            </a:pPr>
            <a:r>
              <a:rPr lang="en-US" sz="4000" b="1">
                <a:solidFill>
                  <a:srgbClr val="7030A0"/>
                </a:solidFill>
                <a:latin typeface="VIC" panose="00000500000000000000" pitchFamily="2" charset="0"/>
                <a:ea typeface="Arial Bold"/>
                <a:cs typeface="Arial Bold"/>
                <a:sym typeface="Arial Bold"/>
              </a:rPr>
              <a:t>Follow us</a:t>
            </a:r>
          </a:p>
          <a:p>
            <a:pPr>
              <a:lnSpc>
                <a:spcPts val="4752"/>
              </a:lnSpc>
            </a:pPr>
            <a:endParaRPr lang="en-US" sz="5400" b="1">
              <a:solidFill>
                <a:srgbClr val="7030A0"/>
              </a:solidFill>
              <a:latin typeface="VIC" panose="00000500000000000000" pitchFamily="2" charset="0"/>
              <a:ea typeface="Arial Bold"/>
              <a:cs typeface="Arial Bold"/>
              <a:sym typeface="Arial Bold"/>
            </a:endParaRPr>
          </a:p>
        </p:txBody>
      </p:sp>
      <p:pic>
        <p:nvPicPr>
          <p:cNvPr id="7" name="Picture 6" descr="A yellow poster with people and text&#10;&#10;AI-generated content may be incorrect.">
            <a:extLst>
              <a:ext uri="{FF2B5EF4-FFF2-40B4-BE49-F238E27FC236}">
                <a16:creationId xmlns:a16="http://schemas.microsoft.com/office/drawing/2014/main" id="{FCCF1D8F-ED04-0919-C705-0447C52F3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3" y="0"/>
            <a:ext cx="18405044" cy="1035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037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277D392-2AC6-0469-100E-97F8C2D659C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7D0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Box 4"/>
          <p:cNvSpPr txBox="1"/>
          <p:nvPr/>
        </p:nvSpPr>
        <p:spPr>
          <a:xfrm>
            <a:off x="824606" y="3355869"/>
            <a:ext cx="12624694" cy="3447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AU" sz="3200">
                <a:latin typeface="VIC"/>
              </a:rPr>
              <a:t>We acknowledge the Traditional Custodians of the land and pay our respects to their Elders, past and present, and extend that respect to all Aboriginal and Torres Strait Islander peoples.</a:t>
            </a:r>
          </a:p>
          <a:p>
            <a:endParaRPr lang="en-AU" sz="3200">
              <a:latin typeface="VIC" panose="00000500000000000000" pitchFamily="2" charset="0"/>
            </a:endParaRPr>
          </a:p>
          <a:p>
            <a:r>
              <a:rPr lang="en-AU" sz="3200">
                <a:latin typeface="VIC"/>
              </a:rPr>
              <a:t>We recognise their continuing connection to land, waters, and culture, and we honour their invaluable contributions to the rich cultural diversity of Victoria.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824606" y="2257762"/>
            <a:ext cx="13905000" cy="923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6500" b="1">
                <a:latin typeface="VIC"/>
                <a:ea typeface="Arial Bold"/>
                <a:cs typeface="Arial Bold"/>
                <a:sym typeface="Arial Bold"/>
              </a:rPr>
              <a:t>Acknowledgement of Country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EACC4-618F-974A-282B-72786D9BA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yellow and white rectangle&#10;&#10;Description automatically generated">
            <a:extLst>
              <a:ext uri="{FF2B5EF4-FFF2-40B4-BE49-F238E27FC236}">
                <a16:creationId xmlns:a16="http://schemas.microsoft.com/office/drawing/2014/main" id="{2AF3E589-DE9B-7EB2-4FC0-F2DE994F6A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9D88F4F7-9209-BFD7-67CB-D1F29AA56054}"/>
              </a:ext>
            </a:extLst>
          </p:cNvPr>
          <p:cNvSpPr txBox="1"/>
          <p:nvPr/>
        </p:nvSpPr>
        <p:spPr>
          <a:xfrm>
            <a:off x="489457" y="2428482"/>
            <a:ext cx="10131651" cy="6463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AU" sz="2000">
                <a:solidFill>
                  <a:srgbClr val="1A1A1A"/>
                </a:solidFill>
                <a:latin typeface="VIC"/>
              </a:rPr>
              <a:t>Cultural </a:t>
            </a:r>
            <a:r>
              <a:rPr lang="en-AU" sz="2000">
                <a:latin typeface="VIC"/>
              </a:rPr>
              <a:t>Diversity Week (CDW) is Victoria’s leading multicultural celebration, held annually to coincide with the United Nations International Day for the Elimination of Racial Discrimination and Harmony Day on 21 March. </a:t>
            </a:r>
          </a:p>
          <a:p>
            <a:endParaRPr lang="en-AU" sz="2000">
              <a:latin typeface="VIC"/>
            </a:endParaRPr>
          </a:p>
          <a:p>
            <a:r>
              <a:rPr lang="en-AU" sz="2000">
                <a:latin typeface="VIC"/>
              </a:rPr>
              <a:t>Held from 21 to 29 March 2026, CDW will showcase the colourful sounds, flavours, sights and traditions of Victoria’s rich and ever-diversifying communities.</a:t>
            </a:r>
          </a:p>
          <a:p>
            <a:endParaRPr lang="en-AU" sz="2000">
              <a:latin typeface="VIC"/>
            </a:endParaRPr>
          </a:p>
          <a:p>
            <a:r>
              <a:rPr lang="en-AU" sz="2000">
                <a:latin typeface="VIC"/>
              </a:rPr>
              <a:t>Coordinated by the Victorian Multicultural Commission (VMC), CDW 2026 is dedicated to celebrating the unique journeys and collective stories that define our multicultural identity. </a:t>
            </a:r>
          </a:p>
          <a:p>
            <a:endParaRPr lang="en-AU" sz="2000">
              <a:latin typeface="VIC"/>
              <a:ea typeface="+mn-lt"/>
              <a:cs typeface="+mn-lt"/>
            </a:endParaRPr>
          </a:p>
          <a:p>
            <a:r>
              <a:rPr lang="en-AU" sz="2000">
                <a:latin typeface="VIC"/>
                <a:ea typeface="+mn-lt"/>
                <a:cs typeface="+mn-lt"/>
              </a:rPr>
              <a:t>This year’s theme, </a:t>
            </a:r>
            <a:r>
              <a:rPr lang="en-AU" sz="2000" b="1" i="1">
                <a:latin typeface="VIC"/>
                <a:ea typeface="+mn-lt"/>
                <a:cs typeface="+mn-lt"/>
              </a:rPr>
              <a:t>Culture connects us all</a:t>
            </a:r>
            <a:r>
              <a:rPr lang="en-AU" sz="2000">
                <a:latin typeface="VIC"/>
                <a:ea typeface="+mn-lt"/>
                <a:cs typeface="+mn-lt"/>
              </a:rPr>
              <a:t>, highlights how sharing intercultural stories and experiences fosters understanding, belonging and connection.</a:t>
            </a:r>
          </a:p>
          <a:p>
            <a:endParaRPr lang="en-AU" sz="2000">
              <a:solidFill>
                <a:srgbClr val="1A1A1A"/>
              </a:solidFill>
              <a:latin typeface="VIC"/>
            </a:endParaRPr>
          </a:p>
          <a:p>
            <a:r>
              <a:rPr lang="en-AU" sz="2000">
                <a:solidFill>
                  <a:srgbClr val="1A1A1A"/>
                </a:solidFill>
                <a:latin typeface="VIC"/>
              </a:rPr>
              <a:t>The week will feature vibrant events, community-led activities, and educational initiatives that foster understanding, inclusion and respect across the state. </a:t>
            </a:r>
          </a:p>
          <a:p>
            <a:endParaRPr lang="en-AU" sz="2000">
              <a:solidFill>
                <a:srgbClr val="1A1A1A"/>
              </a:solidFill>
              <a:latin typeface="VIC"/>
            </a:endParaRPr>
          </a:p>
          <a:p>
            <a:r>
              <a:rPr lang="en-AU" sz="2000" b="1">
                <a:solidFill>
                  <a:srgbClr val="1A1A1A"/>
                </a:solidFill>
                <a:latin typeface="VIC"/>
              </a:rPr>
              <a:t>By participating, stakeholders like you can help bring to life the vision of a more connected and cohesive society, while celebrating the cultural wealth that makes Victoria unique.</a:t>
            </a:r>
          </a:p>
          <a:p>
            <a:endParaRPr lang="en-AU" sz="2000">
              <a:solidFill>
                <a:srgbClr val="1A1A1A"/>
              </a:solidFill>
              <a:latin typeface="VIC" panose="00000500000000000000" pitchFamily="2" charset="0"/>
            </a:endParaRPr>
          </a:p>
        </p:txBody>
      </p:sp>
      <p:pic>
        <p:nvPicPr>
          <p:cNvPr id="5" name="Picture 4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7E9A9A66-9D6E-2A3A-60F8-31E2D339F0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r="7837" b="11650"/>
          <a:stretch>
            <a:fillRect/>
          </a:stretch>
        </p:blipFill>
        <p:spPr>
          <a:xfrm>
            <a:off x="11574198" y="2221238"/>
            <a:ext cx="5759568" cy="38119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CD8EB5-DD38-AA9C-CB7D-811FFAA37D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4198" y="6184275"/>
            <a:ext cx="5759567" cy="3762973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A3E1E325-1664-EF78-00A1-505D5886D6D1}"/>
              </a:ext>
            </a:extLst>
          </p:cNvPr>
          <p:cNvSpPr txBox="1"/>
          <p:nvPr/>
        </p:nvSpPr>
        <p:spPr>
          <a:xfrm>
            <a:off x="609600" y="783928"/>
            <a:ext cx="13905000" cy="1269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2"/>
              </a:lnSpc>
            </a:pPr>
            <a:r>
              <a:rPr lang="en-US" sz="5000" b="1" dirty="0">
                <a:latin typeface="VIC"/>
                <a:ea typeface="Arial Bold"/>
                <a:cs typeface="Arial Bold"/>
                <a:sym typeface="Arial Bold"/>
              </a:rPr>
              <a:t>Introduction</a:t>
            </a:r>
          </a:p>
          <a:p>
            <a:pPr>
              <a:lnSpc>
                <a:spcPts val="4752"/>
              </a:lnSpc>
            </a:pPr>
            <a:endParaRPr lang="en-US" sz="5000" b="1" dirty="0">
              <a:latin typeface="VIC"/>
              <a:ea typeface="Arial Bold"/>
              <a:cs typeface="Arial Bold"/>
              <a:sym typeface="Arial Bold"/>
            </a:endParaRPr>
          </a:p>
        </p:txBody>
      </p:sp>
    </p:spTree>
    <p:extLst>
      <p:ext uri="{BB962C8B-B14F-4D97-AF65-F5344CB8AC3E}">
        <p14:creationId xmlns:p14="http://schemas.microsoft.com/office/powerpoint/2010/main" val="491103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yellow and white rectangle&#10;&#10;Description automatically generated">
            <a:extLst>
              <a:ext uri="{FF2B5EF4-FFF2-40B4-BE49-F238E27FC236}">
                <a16:creationId xmlns:a16="http://schemas.microsoft.com/office/drawing/2014/main" id="{B425B8C0-BB5A-2F92-8B99-381A3C5008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305" y="-106878"/>
            <a:ext cx="18478006" cy="1039387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09600" y="783928"/>
            <a:ext cx="13905000" cy="1269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2"/>
              </a:lnSpc>
            </a:pPr>
            <a:r>
              <a:rPr lang="en-US" sz="5000" b="1" dirty="0">
                <a:latin typeface="VIC"/>
                <a:ea typeface="Arial Bold"/>
                <a:cs typeface="Arial Bold"/>
                <a:sym typeface="Arial Bold"/>
              </a:rPr>
              <a:t>Teacher’s resource kit</a:t>
            </a:r>
          </a:p>
          <a:p>
            <a:pPr>
              <a:lnSpc>
                <a:spcPts val="4752"/>
              </a:lnSpc>
            </a:pPr>
            <a:endParaRPr lang="en-US" sz="5000" b="1" dirty="0">
              <a:latin typeface="VIC"/>
              <a:ea typeface="Arial Bold"/>
              <a:cs typeface="Arial Bold"/>
              <a:sym typeface="Arial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49116" y="2199882"/>
            <a:ext cx="10295084" cy="7386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AU" sz="2000" dirty="0">
                <a:solidFill>
                  <a:srgbClr val="1A1A1A"/>
                </a:solidFill>
                <a:latin typeface="VIC"/>
              </a:rPr>
              <a:t>The </a:t>
            </a:r>
            <a:r>
              <a:rPr lang="en-AU" sz="2000" b="1" dirty="0">
                <a:solidFill>
                  <a:srgbClr val="1A1A1A"/>
                </a:solidFill>
                <a:latin typeface="VIC"/>
              </a:rPr>
              <a:t>Cultural Diversity Week Teacher’s Resource Kit </a:t>
            </a:r>
            <a:r>
              <a:rPr lang="en-AU" sz="2000" dirty="0">
                <a:solidFill>
                  <a:srgbClr val="1A1A1A"/>
                </a:solidFill>
                <a:latin typeface="VIC"/>
              </a:rPr>
              <a:t>has been developed to help educators bring this year’s theme, </a:t>
            </a:r>
            <a:r>
              <a:rPr lang="en-AU" sz="2000" b="1" i="1" dirty="0">
                <a:solidFill>
                  <a:srgbClr val="1A1A1A"/>
                </a:solidFill>
                <a:latin typeface="VIC"/>
              </a:rPr>
              <a:t>Culture connects us all</a:t>
            </a:r>
            <a:r>
              <a:rPr lang="en-AU" sz="2000" i="1" dirty="0">
                <a:solidFill>
                  <a:srgbClr val="1A1A1A"/>
                </a:solidFill>
                <a:latin typeface="VIC"/>
              </a:rPr>
              <a:t>,</a:t>
            </a:r>
            <a:r>
              <a:rPr lang="en-AU" sz="2000" b="1" i="1" dirty="0">
                <a:solidFill>
                  <a:srgbClr val="1A1A1A"/>
                </a:solidFill>
                <a:latin typeface="VIC"/>
              </a:rPr>
              <a:t> </a:t>
            </a:r>
            <a:r>
              <a:rPr lang="en-AU" sz="2000" dirty="0">
                <a:solidFill>
                  <a:srgbClr val="1A1A1A"/>
                </a:solidFill>
                <a:latin typeface="VIC"/>
              </a:rPr>
              <a:t>to life in the classroom. This resource supports teachers to create meaningful conversations, activities and learning experiences that celebrate the many cultures, stories and identities that shape Victoria.</a:t>
            </a:r>
            <a:br>
              <a:rPr lang="en-AU" sz="2000" dirty="0">
                <a:solidFill>
                  <a:srgbClr val="1A1A1A"/>
                </a:solidFill>
                <a:latin typeface="VIC"/>
              </a:rPr>
            </a:br>
            <a:br>
              <a:rPr lang="en-AU" sz="2000" dirty="0">
                <a:solidFill>
                  <a:srgbClr val="1A1A1A"/>
                </a:solidFill>
                <a:latin typeface="VIC"/>
              </a:rPr>
            </a:br>
            <a:r>
              <a:rPr lang="en-AU" sz="2000" dirty="0">
                <a:solidFill>
                  <a:srgbClr val="1A1A1A"/>
                </a:solidFill>
                <a:latin typeface="VIC"/>
              </a:rPr>
              <a:t>Schools play an essential role in helping young people understand and value different cultures, languages and traditions</a:t>
            </a:r>
            <a:r>
              <a:rPr lang="en-AU" sz="2000" b="1" dirty="0">
                <a:solidFill>
                  <a:srgbClr val="1A1A1A"/>
                </a:solidFill>
                <a:latin typeface="VIC"/>
              </a:rPr>
              <a:t>. </a:t>
            </a:r>
            <a:r>
              <a:rPr lang="en-AU" sz="2000" dirty="0">
                <a:solidFill>
                  <a:srgbClr val="1A1A1A"/>
                </a:solidFill>
                <a:latin typeface="VIC"/>
              </a:rPr>
              <a:t>This toolkit provides practical ideas, curriculum-aligned lesson prompts, and engaging classroom activities that encourage students to explore their own cultural identity and learn about the experiences of others.</a:t>
            </a:r>
            <a:br>
              <a:rPr lang="en-AU" sz="2000" dirty="0">
                <a:solidFill>
                  <a:srgbClr val="1A1A1A"/>
                </a:solidFill>
                <a:latin typeface="VIC"/>
              </a:rPr>
            </a:br>
            <a:br>
              <a:rPr lang="en-AU" sz="2000" dirty="0">
                <a:solidFill>
                  <a:srgbClr val="1A1A1A"/>
                </a:solidFill>
                <a:latin typeface="VIC"/>
              </a:rPr>
            </a:br>
            <a:r>
              <a:rPr lang="en-AU" sz="2000" dirty="0">
                <a:solidFill>
                  <a:srgbClr val="1A1A1A"/>
                </a:solidFill>
                <a:latin typeface="VIC"/>
              </a:rPr>
              <a:t>Using this resource, teachers can guide discussions about connection, belonging and multiculturalism. The toolkit includes interactive activities such as storytelling, creative arts and inquiry-based projects, along with suggestions for recognising culturally significant dates observed during Cultural Diversity Week. It also offers age-appropriate lesson plans aligned with the Victorian Curriculum, supporting learning under the Intercultural Capability and Civics and Citizenship areas.</a:t>
            </a:r>
            <a:br>
              <a:rPr lang="en-AU" sz="2000" dirty="0">
                <a:solidFill>
                  <a:srgbClr val="1A1A1A"/>
                </a:solidFill>
                <a:latin typeface="VIC"/>
              </a:rPr>
            </a:br>
            <a:br>
              <a:rPr lang="en-AU" sz="2000" dirty="0">
                <a:solidFill>
                  <a:srgbClr val="1A1A1A"/>
                </a:solidFill>
                <a:latin typeface="VIC"/>
              </a:rPr>
            </a:br>
            <a:r>
              <a:rPr lang="en-AU" sz="2000" dirty="0">
                <a:solidFill>
                  <a:srgbClr val="1A1A1A"/>
                </a:solidFill>
                <a:latin typeface="VIC"/>
              </a:rPr>
              <a:t>Teachers are encouraged to use this resource to involve students in Cultural Diversity Week through classroom learning, creative projects or school-wide celebrations. The activities in this toolkit aim to spark curiosity, strengthen intercultural understanding and deepen students’ appreciation of the diverse communities that contribute to Victoria’s cultural identity.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4372C0-72FF-ED37-C033-77FCA51F7C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40736" y="2315977"/>
            <a:ext cx="4739996" cy="67399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438C68E-F8D0-B3B6-A747-57AB0F5DE941}"/>
              </a:ext>
            </a:extLst>
          </p:cNvPr>
          <p:cNvSpPr txBox="1"/>
          <p:nvPr/>
        </p:nvSpPr>
        <p:spPr>
          <a:xfrm>
            <a:off x="12144602" y="9318406"/>
            <a:ext cx="3107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VIC" panose="00000500000000000000" pitchFamily="2" charset="0"/>
              </a:rPr>
              <a:t>Access the </a:t>
            </a:r>
            <a:r>
              <a:rPr lang="en-AU">
                <a:latin typeface="VIC" panose="00000500000000000000" pitchFamily="2" charset="0"/>
              </a:rPr>
              <a:t>toolkit </a:t>
            </a:r>
            <a:r>
              <a:rPr lang="en-AU">
                <a:latin typeface="VIC" panose="00000500000000000000" pitchFamily="2" charset="0"/>
                <a:hlinkClick r:id="rId5"/>
              </a:rPr>
              <a:t>here</a:t>
            </a:r>
            <a:endParaRPr lang="en-AU" dirty="0">
              <a:latin typeface="VIC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615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360921-7BA0-50E7-7327-F31D22C0E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yellow and white rectangle&#10;&#10;Description automatically generated">
            <a:extLst>
              <a:ext uri="{FF2B5EF4-FFF2-40B4-BE49-F238E27FC236}">
                <a16:creationId xmlns:a16="http://schemas.microsoft.com/office/drawing/2014/main" id="{47AE9473-5170-C415-0F51-0954B7DBC9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5714" cy="10285714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E0BE67B0-303B-7581-C4C9-3D4AAA747416}"/>
              </a:ext>
            </a:extLst>
          </p:cNvPr>
          <p:cNvSpPr txBox="1"/>
          <p:nvPr/>
        </p:nvSpPr>
        <p:spPr>
          <a:xfrm>
            <a:off x="378116" y="120346"/>
            <a:ext cx="15048834" cy="12695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52"/>
              </a:lnSpc>
            </a:pPr>
            <a:endParaRPr lang="en-US" sz="5000" b="1" dirty="0">
              <a:latin typeface="VIC"/>
              <a:ea typeface="Arial Bold"/>
              <a:cs typeface="Arial Bold"/>
            </a:endParaRPr>
          </a:p>
          <a:p>
            <a:pPr>
              <a:lnSpc>
                <a:spcPts val="4752"/>
              </a:lnSpc>
            </a:pPr>
            <a:r>
              <a:rPr lang="en-US" sz="5000" b="1" dirty="0">
                <a:latin typeface="VIC"/>
                <a:ea typeface="Arial Bold"/>
                <a:cs typeface="Arial Bold"/>
                <a:sym typeface="Arial Bold"/>
              </a:rPr>
              <a:t>Student competition </a:t>
            </a:r>
            <a:endParaRPr lang="en-US" sz="5000" b="1" dirty="0">
              <a:latin typeface="VIC"/>
              <a:ea typeface="Arial Bold"/>
              <a:cs typeface="Arial Bold"/>
            </a:endParaRP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E0E0E1DD-D328-CC30-73E7-7E4DE37F5A13}"/>
              </a:ext>
            </a:extLst>
          </p:cNvPr>
          <p:cNvSpPr txBox="1"/>
          <p:nvPr/>
        </p:nvSpPr>
        <p:spPr>
          <a:xfrm>
            <a:off x="451521" y="2054829"/>
            <a:ext cx="10911104" cy="8063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dirty="0">
                <a:latin typeface="VIC" panose="00000500000000000000" pitchFamily="2" charset="0"/>
              </a:rPr>
              <a:t>Collaborate with your classroom to enter the CDW competition celebrating the theme, </a:t>
            </a:r>
            <a:r>
              <a:rPr lang="en-US" b="1" i="1" dirty="0">
                <a:latin typeface="VIC" panose="00000500000000000000" pitchFamily="2" charset="0"/>
              </a:rPr>
              <a:t>Culture connects us all</a:t>
            </a:r>
            <a:r>
              <a:rPr lang="en-US" dirty="0">
                <a:latin typeface="VIC" panose="00000500000000000000" pitchFamily="2" charset="0"/>
              </a:rPr>
              <a:t>. </a:t>
            </a:r>
            <a:br>
              <a:rPr lang="en-US" dirty="0">
                <a:latin typeface="VIC" panose="00000500000000000000" pitchFamily="2" charset="0"/>
              </a:rPr>
            </a:br>
            <a:br>
              <a:rPr lang="en-US" dirty="0">
                <a:latin typeface="VIC" panose="00000500000000000000" pitchFamily="2" charset="0"/>
              </a:rPr>
            </a:br>
            <a:r>
              <a:rPr lang="en-US" dirty="0">
                <a:latin typeface="VIC" panose="00000500000000000000" pitchFamily="2" charset="0"/>
              </a:rPr>
              <a:t>Students are encouraged to interview a classmate (or family member) about their culture, traditions or </a:t>
            </a:r>
            <a:r>
              <a:rPr lang="en-US" dirty="0" err="1">
                <a:latin typeface="VIC" panose="00000500000000000000" pitchFamily="2" charset="0"/>
              </a:rPr>
              <a:t>favourite</a:t>
            </a:r>
            <a:r>
              <a:rPr lang="en-US" dirty="0">
                <a:latin typeface="VIC" panose="00000500000000000000" pitchFamily="2" charset="0"/>
              </a:rPr>
              <a:t> cultural food, then present what they’ve learned through a creative medium such as a poster, drawing, collage, craft, song or short story.</a:t>
            </a:r>
            <a:br>
              <a:rPr lang="en-US" dirty="0">
                <a:latin typeface="VIC" panose="00000500000000000000" pitchFamily="2" charset="0"/>
              </a:rPr>
            </a:br>
            <a:endParaRPr lang="en-AU" dirty="0">
              <a:latin typeface="VIC" panose="00000500000000000000" pitchFamily="2" charset="0"/>
            </a:endParaRPr>
          </a:p>
          <a:p>
            <a:r>
              <a:rPr lang="en-US" dirty="0">
                <a:latin typeface="VIC" panose="00000500000000000000" pitchFamily="2" charset="0"/>
              </a:rPr>
              <a:t>To enter the competition, teachers are encouraged to submit student work or a photo </a:t>
            </a:r>
            <a:br>
              <a:rPr lang="en-US" dirty="0">
                <a:latin typeface="VIC" panose="00000500000000000000" pitchFamily="2" charset="0"/>
              </a:rPr>
            </a:br>
            <a:r>
              <a:rPr lang="en-US" dirty="0">
                <a:latin typeface="VIC" panose="00000500000000000000" pitchFamily="2" charset="0"/>
              </a:rPr>
              <a:t>collage of a class project celebrating intercultural exchanges by emailing </a:t>
            </a:r>
            <a:r>
              <a:rPr lang="en-US" dirty="0">
                <a:latin typeface="VIC" panose="00000500000000000000" pitchFamily="2" charset="0"/>
                <a:hlinkClick r:id="rId3"/>
              </a:rPr>
              <a:t>communications@vmc.vic.gov.au</a:t>
            </a:r>
            <a:r>
              <a:rPr lang="en-US" dirty="0">
                <a:latin typeface="VIC" panose="00000500000000000000" pitchFamily="2" charset="0"/>
              </a:rPr>
              <a:t> Schools will need to seek consent from the parent or guardian, as per their usual communications process or platform, prior to entering. </a:t>
            </a:r>
            <a:endParaRPr lang="en-AU" dirty="0">
              <a:latin typeface="VIC" panose="00000500000000000000" pitchFamily="2" charset="0"/>
            </a:endParaRPr>
          </a:p>
          <a:p>
            <a:r>
              <a:rPr lang="en-US" b="1" dirty="0">
                <a:latin typeface="VIC" panose="00000500000000000000" pitchFamily="2" charset="0"/>
              </a:rPr>
              <a:t> </a:t>
            </a:r>
            <a:endParaRPr lang="en-AU" dirty="0">
              <a:latin typeface="VIC" panose="00000500000000000000" pitchFamily="2" charset="0"/>
            </a:endParaRPr>
          </a:p>
          <a:p>
            <a:r>
              <a:rPr lang="en-US" dirty="0">
                <a:latin typeface="VIC" panose="00000500000000000000" pitchFamily="2" charset="0"/>
              </a:rPr>
              <a:t>The deadline is Wednesday 18 March 2026. Students are also welcome to enter the competition directly via their guardian. </a:t>
            </a:r>
            <a:endParaRPr lang="en-AU" dirty="0">
              <a:latin typeface="VIC" panose="00000500000000000000" pitchFamily="2" charset="0"/>
            </a:endParaRPr>
          </a:p>
          <a:p>
            <a:r>
              <a:rPr lang="en-US" b="1" dirty="0">
                <a:latin typeface="VIC" panose="00000500000000000000" pitchFamily="2" charset="0"/>
              </a:rPr>
              <a:t> </a:t>
            </a:r>
            <a:endParaRPr lang="en-AU" dirty="0">
              <a:latin typeface="VIC" panose="00000500000000000000" pitchFamily="2" charset="0"/>
            </a:endParaRPr>
          </a:p>
          <a:p>
            <a:r>
              <a:rPr lang="en-US" dirty="0">
                <a:latin typeface="VIC" panose="00000500000000000000" pitchFamily="2" charset="0"/>
              </a:rPr>
              <a:t>One winner will be selected in each of the two categories: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VIC" panose="00000500000000000000" pitchFamily="2" charset="0"/>
              </a:rPr>
              <a:t>Primary school students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VIC" panose="00000500000000000000" pitchFamily="2" charset="0"/>
              </a:rPr>
              <a:t>Secondary school students</a:t>
            </a:r>
            <a:br>
              <a:rPr lang="en-US" dirty="0">
                <a:latin typeface="VIC" panose="00000500000000000000" pitchFamily="2" charset="0"/>
              </a:rPr>
            </a:br>
            <a:endParaRPr lang="en-AU" dirty="0">
              <a:latin typeface="VIC" panose="00000500000000000000" pitchFamily="2" charset="0"/>
            </a:endParaRPr>
          </a:p>
          <a:p>
            <a:r>
              <a:rPr lang="en-US" dirty="0">
                <a:latin typeface="VIC" panose="00000500000000000000" pitchFamily="2" charset="0"/>
              </a:rPr>
              <a:t>Prizes include a Diversity &amp; Culture Book Pack and free entry to attend the Victorian Multicultural Festival at Grazeland in Spotswood from 27 to 29 March 2026.  </a:t>
            </a:r>
            <a:br>
              <a:rPr lang="en-US" dirty="0">
                <a:latin typeface="VIC" panose="00000500000000000000" pitchFamily="2" charset="0"/>
              </a:rPr>
            </a:br>
            <a:br>
              <a:rPr lang="en-US" dirty="0">
                <a:latin typeface="VIC" panose="00000500000000000000" pitchFamily="2" charset="0"/>
              </a:rPr>
            </a:br>
            <a:r>
              <a:rPr lang="en-US" dirty="0">
                <a:latin typeface="VIC" panose="00000500000000000000" pitchFamily="2" charset="0"/>
              </a:rPr>
              <a:t>Shortlisted works from students will be showcased at the Victorian Multicultural Festival and promoted on the VMC’s digital channels. Schools or student entrants are welcome to opt-out of these opportunities should they wish to remain anonymous.</a:t>
            </a:r>
            <a:br>
              <a:rPr lang="en-US" dirty="0">
                <a:latin typeface="VIC" panose="00000500000000000000" pitchFamily="2" charset="0"/>
              </a:rPr>
            </a:br>
            <a:endParaRPr lang="en-AU" dirty="0">
              <a:latin typeface="VIC" panose="00000500000000000000" pitchFamily="2" charset="0"/>
            </a:endParaRPr>
          </a:p>
          <a:p>
            <a:r>
              <a:rPr lang="en-US" dirty="0">
                <a:latin typeface="VIC" panose="00000500000000000000" pitchFamily="2" charset="0"/>
              </a:rPr>
              <a:t>For further information on privacy and the terms and conditions to enter CDW competitions, visit</a:t>
            </a:r>
            <a:r>
              <a:rPr lang="en-AU" dirty="0">
                <a:latin typeface="VIC" panose="00000500000000000000" pitchFamily="2" charset="0"/>
              </a:rPr>
              <a:t>: </a:t>
            </a:r>
            <a:r>
              <a:rPr lang="en-US" u="sng" dirty="0">
                <a:latin typeface="VIC" panose="00000500000000000000" pitchFamily="2" charset="0"/>
                <a:hlinkClick r:id="rId4"/>
              </a:rPr>
              <a:t>https://www.multiculturalcommission.vic.gov.au/cdw-student-competition-terms-and-conditions</a:t>
            </a:r>
            <a:r>
              <a:rPr lang="en-AU" sz="2000" dirty="0">
                <a:latin typeface="VIC" panose="00000500000000000000" pitchFamily="2" charset="0"/>
              </a:rPr>
              <a:t> </a:t>
            </a:r>
          </a:p>
          <a:p>
            <a:endParaRPr lang="en-A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13AD6C-37EA-C70C-CCA8-F803B0E9F118}"/>
              </a:ext>
            </a:extLst>
          </p:cNvPr>
          <p:cNvSpPr txBox="1"/>
          <p:nvPr/>
        </p:nvSpPr>
        <p:spPr>
          <a:xfrm>
            <a:off x="11180842" y="7065819"/>
            <a:ext cx="69230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 </a:t>
            </a:r>
            <a:endParaRPr lang="en-AU" sz="2000"/>
          </a:p>
        </p:txBody>
      </p:sp>
      <p:pic>
        <p:nvPicPr>
          <p:cNvPr id="10" name="Picture 9" descr="A person taking a selfie with her hand&#10;&#10;AI-generated content may be incorrect.">
            <a:extLst>
              <a:ext uri="{FF2B5EF4-FFF2-40B4-BE49-F238E27FC236}">
                <a16:creationId xmlns:a16="http://schemas.microsoft.com/office/drawing/2014/main" id="{ED7C7326-ECBB-F892-1635-D7C7EFB47E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7086" y="1843089"/>
            <a:ext cx="6560914" cy="437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112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yellow and white rectangle&#10;&#10;Description automatically generated">
            <a:extLst>
              <a:ext uri="{FF2B5EF4-FFF2-40B4-BE49-F238E27FC236}">
                <a16:creationId xmlns:a16="http://schemas.microsoft.com/office/drawing/2014/main" id="{5984E40D-F1BD-7443-B3EB-B16DCB7B1E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022"/>
            <a:ext cx="18285714" cy="1028571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87502" y="642339"/>
            <a:ext cx="13905000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2"/>
              </a:lnSpc>
            </a:pPr>
            <a:r>
              <a:rPr lang="en-AU" sz="5000" b="1">
                <a:latin typeface="VIC"/>
                <a:cs typeface="Arial Bold"/>
                <a:sym typeface="Arial Bold"/>
              </a:rPr>
              <a:t>Help</a:t>
            </a:r>
            <a:r>
              <a:rPr lang="en-AU" sz="5000" b="1">
                <a:latin typeface="VIC"/>
                <a:ea typeface="Arial Bold"/>
                <a:cs typeface="Arial Bold"/>
                <a:sym typeface="Arial Bold"/>
              </a:rPr>
              <a:t> spread the word!</a:t>
            </a:r>
            <a:endParaRPr lang="en-US" sz="5000" b="1">
              <a:latin typeface="VIC" panose="00000500000000000000" pitchFamily="2" charset="0"/>
              <a:ea typeface="Arial Bold"/>
              <a:cs typeface="Arial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87502" y="2091549"/>
            <a:ext cx="16539734" cy="22775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AU" sz="2400" b="1">
                <a:solidFill>
                  <a:srgbClr val="1A1A1A"/>
                </a:solidFill>
                <a:latin typeface="VIC"/>
              </a:rPr>
              <a:t>Help spread the word about Cultural Diversity Week 2026!</a:t>
            </a:r>
          </a:p>
          <a:p>
            <a:endParaRPr lang="en-AU" sz="2000">
              <a:solidFill>
                <a:srgbClr val="1A1A1A"/>
              </a:solidFill>
              <a:latin typeface="VIC"/>
            </a:endParaRPr>
          </a:p>
          <a:p>
            <a:r>
              <a:rPr lang="en-AU" sz="2000">
                <a:solidFill>
                  <a:srgbClr val="1A1A1A"/>
                </a:solidFill>
                <a:latin typeface="VIC"/>
              </a:rPr>
              <a:t>Let’s work together to amplify the message and encourage everyone to get involved in this special week of connection, celebration and cultural exchange. Whether you’re a school, workplace, community group or individual, there are countless ways to celebrate and promote the importance of cultural diversity.</a:t>
            </a:r>
          </a:p>
          <a:p>
            <a:endParaRPr lang="en-AU" sz="2000" b="1">
              <a:solidFill>
                <a:srgbClr val="1A1A1A"/>
              </a:solidFill>
              <a:latin typeface="VIC"/>
            </a:endParaRPr>
          </a:p>
          <a:p>
            <a:r>
              <a:rPr lang="en-AU" sz="2400" b="1">
                <a:solidFill>
                  <a:srgbClr val="1A1A1A"/>
                </a:solidFill>
                <a:latin typeface="VIC"/>
              </a:rPr>
              <a:t>You can help to spread the word or become a part of the cultural diversity celebration in the following ways:</a:t>
            </a:r>
            <a:endParaRPr lang="en-AU" sz="2000">
              <a:solidFill>
                <a:srgbClr val="1A1A1A"/>
              </a:solidFill>
              <a:latin typeface="VIC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8020FE-26EE-69B0-E010-D858027A9F4F}"/>
              </a:ext>
            </a:extLst>
          </p:cNvPr>
          <p:cNvSpPr/>
          <p:nvPr/>
        </p:nvSpPr>
        <p:spPr>
          <a:xfrm>
            <a:off x="5068451" y="4981397"/>
            <a:ext cx="3640437" cy="3986605"/>
          </a:xfrm>
          <a:prstGeom prst="roundRect">
            <a:avLst/>
          </a:prstGeom>
          <a:solidFill>
            <a:srgbClr val="F7D04E"/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B016891-CB35-6BF8-FFFB-CDC1D35DAA86}"/>
              </a:ext>
            </a:extLst>
          </p:cNvPr>
          <p:cNvSpPr/>
          <p:nvPr/>
        </p:nvSpPr>
        <p:spPr>
          <a:xfrm>
            <a:off x="9676593" y="4981397"/>
            <a:ext cx="3640437" cy="3986605"/>
          </a:xfrm>
          <a:prstGeom prst="roundRect">
            <a:avLst/>
          </a:prstGeom>
          <a:solidFill>
            <a:srgbClr val="F7D04E"/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21F9F5E-3BC4-E684-B755-6328A93FC99D}"/>
              </a:ext>
            </a:extLst>
          </p:cNvPr>
          <p:cNvSpPr/>
          <p:nvPr/>
        </p:nvSpPr>
        <p:spPr>
          <a:xfrm>
            <a:off x="14237392" y="4981397"/>
            <a:ext cx="3640437" cy="3986605"/>
          </a:xfrm>
          <a:prstGeom prst="roundRect">
            <a:avLst/>
          </a:prstGeom>
          <a:solidFill>
            <a:srgbClr val="F7D04E"/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65EB3F-2157-A137-1AB8-89F1BF669217}"/>
              </a:ext>
            </a:extLst>
          </p:cNvPr>
          <p:cNvSpPr txBox="1"/>
          <p:nvPr/>
        </p:nvSpPr>
        <p:spPr>
          <a:xfrm>
            <a:off x="9869538" y="5250269"/>
            <a:ext cx="3200557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AU" sz="2400" b="1">
                <a:solidFill>
                  <a:srgbClr val="7030A0"/>
                </a:solidFill>
                <a:latin typeface="VIC"/>
              </a:rPr>
              <a:t>CELEBRATE: </a:t>
            </a:r>
          </a:p>
          <a:p>
            <a:pPr algn="ctr"/>
            <a:r>
              <a:rPr lang="en-AU" sz="2400" b="1">
                <a:latin typeface="VIC"/>
              </a:rPr>
              <a:t>Join the digital campaign</a:t>
            </a:r>
            <a:endParaRPr lang="en-AU" sz="2400">
              <a:latin typeface="VIC"/>
            </a:endParaRPr>
          </a:p>
          <a:p>
            <a:pPr algn="ctr"/>
            <a:r>
              <a:rPr lang="en-AU" sz="2000">
                <a:latin typeface="VIC"/>
              </a:rPr>
              <a:t>Amplify community voices and stories. </a:t>
            </a:r>
            <a:r>
              <a:rPr lang="en-AU" sz="2000" b="1">
                <a:latin typeface="VIC"/>
              </a:rPr>
              <a:t>Record</a:t>
            </a:r>
            <a:r>
              <a:rPr lang="en-AU" sz="2000">
                <a:latin typeface="VIC"/>
              </a:rPr>
              <a:t> </a:t>
            </a:r>
            <a:r>
              <a:rPr lang="en-AU" sz="2000" b="1">
                <a:latin typeface="VIC"/>
              </a:rPr>
              <a:t>a short video, photo or narrative</a:t>
            </a:r>
            <a:r>
              <a:rPr lang="en-AU" sz="2000">
                <a:latin typeface="VIC"/>
              </a:rPr>
              <a:t>, and post it on social media using </a:t>
            </a:r>
            <a:r>
              <a:rPr lang="en-AU" sz="2000" b="1">
                <a:latin typeface="VIC"/>
              </a:rPr>
              <a:t>#CDW2026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B212F7-1C4A-CF22-D68C-7AA4A213044C}"/>
              </a:ext>
            </a:extLst>
          </p:cNvPr>
          <p:cNvSpPr txBox="1"/>
          <p:nvPr/>
        </p:nvSpPr>
        <p:spPr>
          <a:xfrm>
            <a:off x="14513341" y="5192761"/>
            <a:ext cx="3216475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AU" sz="2400" b="1">
                <a:solidFill>
                  <a:srgbClr val="7030A0"/>
                </a:solidFill>
                <a:latin typeface="VIC"/>
              </a:rPr>
              <a:t>ATTEND: </a:t>
            </a:r>
          </a:p>
          <a:p>
            <a:pPr algn="ctr"/>
            <a:r>
              <a:rPr lang="en-AU" sz="2400" b="1">
                <a:latin typeface="VIC"/>
              </a:rPr>
              <a:t>The Victorian Multicultural  Festival</a:t>
            </a:r>
          </a:p>
          <a:p>
            <a:pPr algn="ctr"/>
            <a:r>
              <a:rPr lang="en-AU" sz="2000">
                <a:latin typeface="VIC"/>
              </a:rPr>
              <a:t>Attend the flagship event to celebrate and unite diverse communities, </a:t>
            </a:r>
            <a:r>
              <a:rPr lang="en-AU" sz="2000" b="1">
                <a:latin typeface="VIC"/>
              </a:rPr>
              <a:t>27 to 29 March</a:t>
            </a:r>
            <a:r>
              <a:rPr lang="en-AU" sz="2000">
                <a:latin typeface="VIC"/>
              </a:rPr>
              <a:t> at the iconic </a:t>
            </a:r>
            <a:r>
              <a:rPr lang="en-AU" sz="2000" b="1">
                <a:latin typeface="VIC"/>
              </a:rPr>
              <a:t>Grazeland, Spotswood</a:t>
            </a:r>
            <a:endParaRPr lang="en-AU" sz="2000">
              <a:latin typeface="VIC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D36540-D2F5-8A27-F1E5-16571F2C8B5F}"/>
              </a:ext>
            </a:extLst>
          </p:cNvPr>
          <p:cNvSpPr txBox="1"/>
          <p:nvPr/>
        </p:nvSpPr>
        <p:spPr>
          <a:xfrm>
            <a:off x="5140942" y="5250269"/>
            <a:ext cx="3455550" cy="36625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AU" sz="2400" b="1">
                <a:solidFill>
                  <a:srgbClr val="7030A0"/>
                </a:solidFill>
                <a:latin typeface="VIC"/>
              </a:rPr>
              <a:t>PARTICIPATE: </a:t>
            </a:r>
          </a:p>
          <a:p>
            <a:pPr algn="ctr"/>
            <a:r>
              <a:rPr lang="en-AU" sz="2400" b="1">
                <a:latin typeface="VIC"/>
              </a:rPr>
              <a:t>Host and event or activity</a:t>
            </a:r>
          </a:p>
          <a:p>
            <a:pPr algn="ctr"/>
            <a:r>
              <a:rPr lang="en-AU" sz="2000">
                <a:latin typeface="VIC"/>
              </a:rPr>
              <a:t>Host your own event / activity or encourage organisations to host an event. </a:t>
            </a:r>
            <a:r>
              <a:rPr lang="en-AU" sz="2000">
                <a:latin typeface="VIC" panose="00000500000000000000" pitchFamily="2" charset="0"/>
              </a:rPr>
              <a:t>Register your event/ activity on </a:t>
            </a:r>
            <a:r>
              <a:rPr lang="en-AU" sz="2000" b="1" err="1">
                <a:latin typeface="VIC" panose="00000500000000000000" pitchFamily="2" charset="0"/>
              </a:rPr>
              <a:t>VMConnect</a:t>
            </a:r>
            <a:r>
              <a:rPr lang="en-AU" sz="2000">
                <a:latin typeface="VIC" panose="00000500000000000000" pitchFamily="2" charset="0"/>
              </a:rPr>
              <a:t>, the online hub for multicultural events in Victoria</a:t>
            </a:r>
          </a:p>
        </p:txBody>
      </p:sp>
      <p:sp>
        <p:nvSpPr>
          <p:cNvPr id="12" name="Arrow: Left-Right 11">
            <a:extLst>
              <a:ext uri="{FF2B5EF4-FFF2-40B4-BE49-F238E27FC236}">
                <a16:creationId xmlns:a16="http://schemas.microsoft.com/office/drawing/2014/main" id="{F531E1E5-B03B-22D3-5443-AA7C11BA9B44}"/>
              </a:ext>
            </a:extLst>
          </p:cNvPr>
          <p:cNvSpPr/>
          <p:nvPr/>
        </p:nvSpPr>
        <p:spPr>
          <a:xfrm>
            <a:off x="13076378" y="6427276"/>
            <a:ext cx="1490751" cy="947290"/>
          </a:xfrm>
          <a:prstGeom prst="left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rrow: Left-Right 12">
            <a:extLst>
              <a:ext uri="{FF2B5EF4-FFF2-40B4-BE49-F238E27FC236}">
                <a16:creationId xmlns:a16="http://schemas.microsoft.com/office/drawing/2014/main" id="{B26D3A36-F195-8A9B-7B79-5301D6C6656C}"/>
              </a:ext>
            </a:extLst>
          </p:cNvPr>
          <p:cNvSpPr/>
          <p:nvPr/>
        </p:nvSpPr>
        <p:spPr>
          <a:xfrm>
            <a:off x="8458804" y="6427276"/>
            <a:ext cx="1490751" cy="947290"/>
          </a:xfrm>
          <a:prstGeom prst="left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1DA9EFE-F647-3274-0BBD-B4BB520A5410}"/>
              </a:ext>
            </a:extLst>
          </p:cNvPr>
          <p:cNvSpPr/>
          <p:nvPr/>
        </p:nvSpPr>
        <p:spPr>
          <a:xfrm>
            <a:off x="426572" y="4972531"/>
            <a:ext cx="3640437" cy="3986605"/>
          </a:xfrm>
          <a:prstGeom prst="roundRect">
            <a:avLst/>
          </a:prstGeom>
          <a:solidFill>
            <a:srgbClr val="F7D04E"/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DB2430-B128-9ABA-16F9-7CA0ED13F163}"/>
              </a:ext>
            </a:extLst>
          </p:cNvPr>
          <p:cNvSpPr txBox="1"/>
          <p:nvPr/>
        </p:nvSpPr>
        <p:spPr>
          <a:xfrm>
            <a:off x="500278" y="5174168"/>
            <a:ext cx="3455550" cy="36009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AU" sz="2400" b="1">
                <a:solidFill>
                  <a:srgbClr val="7030A0"/>
                </a:solidFill>
                <a:latin typeface="VIC"/>
              </a:rPr>
              <a:t>SHARE: </a:t>
            </a:r>
          </a:p>
          <a:p>
            <a:pPr algn="ctr"/>
            <a:r>
              <a:rPr lang="en-AU" sz="2400" b="1">
                <a:latin typeface="VIC"/>
              </a:rPr>
              <a:t>Share the materials </a:t>
            </a:r>
            <a:r>
              <a:rPr lang="en-AU" sz="2000">
                <a:latin typeface="VIC"/>
              </a:rPr>
              <a:t>Engage with your communities and share this stakeholder pack across your networks such as EDMs, social media and WhatsApp, WeChat, Messenger and Facebook groups, and encourage participation</a:t>
            </a:r>
          </a:p>
        </p:txBody>
      </p:sp>
      <p:sp>
        <p:nvSpPr>
          <p:cNvPr id="15" name="Arrow: Left-Right 14">
            <a:extLst>
              <a:ext uri="{FF2B5EF4-FFF2-40B4-BE49-F238E27FC236}">
                <a16:creationId xmlns:a16="http://schemas.microsoft.com/office/drawing/2014/main" id="{2567C096-FC24-3CBD-F428-871300EFC9DC}"/>
              </a:ext>
            </a:extLst>
          </p:cNvPr>
          <p:cNvSpPr/>
          <p:nvPr/>
        </p:nvSpPr>
        <p:spPr>
          <a:xfrm>
            <a:off x="3812263" y="6427276"/>
            <a:ext cx="1490751" cy="947290"/>
          </a:xfrm>
          <a:prstGeom prst="left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00367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yellow and white rectangle&#10;&#10;Description automatically generated">
            <a:extLst>
              <a:ext uri="{FF2B5EF4-FFF2-40B4-BE49-F238E27FC236}">
                <a16:creationId xmlns:a16="http://schemas.microsoft.com/office/drawing/2014/main" id="{A4EDD2ED-FDCF-ED9F-7D95-A431B43C7F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27529" y="799064"/>
            <a:ext cx="13905000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2"/>
              </a:lnSpc>
            </a:pPr>
            <a:r>
              <a:rPr lang="en-AU" sz="5000" b="1">
                <a:latin typeface="VIC"/>
                <a:ea typeface="Arial Bold"/>
                <a:cs typeface="Arial Bold"/>
                <a:sym typeface="Arial Bold"/>
              </a:rPr>
              <a:t>Key messaging and resources</a:t>
            </a:r>
            <a:endParaRPr lang="en-US" sz="5000" b="1">
              <a:latin typeface="VIC" panose="00000500000000000000" pitchFamily="2" charset="0"/>
              <a:ea typeface="Arial Bold"/>
              <a:cs typeface="Arial Bold"/>
              <a:sym typeface="Arial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27529" y="1933506"/>
            <a:ext cx="9100446" cy="78098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DC006C"/>
              </a:buClr>
              <a:buFont typeface="Arial" panose="020B0604020202020204" pitchFamily="34" charset="0"/>
              <a:buChar char="•"/>
            </a:pPr>
            <a:endParaRPr lang="en-AU" sz="2000" b="1">
              <a:latin typeface="VIC" panose="00000500000000000000" pitchFamily="2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>
                <a:latin typeface="VIC"/>
              </a:rPr>
              <a:t>Cultural Diversity Week (CDW) will launch on Harmony Day and will be held from 21–29 March 2026.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>
                <a:latin typeface="VIC"/>
              </a:rPr>
              <a:t>CDW is a statewide celebration of the power, influence and stories of Victoria’s multicultural communities.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 b="1"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Get involved </a:t>
            </a:r>
            <a:r>
              <a:rPr lang="en-AU" sz="2000"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in the celebration! Host or attend a </a:t>
            </a:r>
            <a:r>
              <a:rPr lang="en-AU" sz="2000">
                <a:latin typeface="VIC"/>
              </a:rPr>
              <a:t>CDW </a:t>
            </a:r>
            <a:r>
              <a:rPr lang="en-AU" sz="2000"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event, participate in an activity or share your cultural story online.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>
                <a:latin typeface="VIC"/>
              </a:rPr>
              <a:t>This year’s theme, </a:t>
            </a:r>
            <a:r>
              <a:rPr lang="en-AU" sz="2000" b="1" i="1">
                <a:latin typeface="VIC"/>
              </a:rPr>
              <a:t>Culture connects us all</a:t>
            </a:r>
            <a:r>
              <a:rPr lang="en-AU" sz="2000" i="1">
                <a:latin typeface="VIC"/>
              </a:rPr>
              <a:t>,</a:t>
            </a:r>
            <a:r>
              <a:rPr lang="en-AU" sz="2000">
                <a:latin typeface="VIC"/>
              </a:rPr>
              <a:t> highlights how sharing intercultural stories and experiences fosters understanding, belonging and connection.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>
                <a:latin typeface="VIC"/>
              </a:rPr>
              <a:t>Proudly led by the Victorian Multicultural Commission, CDW is an opportunity for individuals, schools, workplaces and communities to come together to celebrate and champion cultural diversity.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>
                <a:latin typeface="VIC"/>
              </a:rPr>
              <a:t>The Victorian Multicultural Festival will be held at Grazeland from 27 to 29 March, returning as the pinnacle of the CDW celebrations.</a:t>
            </a:r>
            <a:endParaRPr lang="en-AU" sz="2000">
              <a:latin typeface="VIC" panose="00000500000000000000" pitchFamily="2" charset="0"/>
            </a:endParaRPr>
          </a:p>
          <a:p>
            <a:pPr marL="342900" indent="-342900">
              <a:lnSpc>
                <a:spcPct val="150000"/>
              </a:lnSpc>
              <a:buClr>
                <a:srgbClr val="DC006C"/>
              </a:buClr>
              <a:buFont typeface="Arial" panose="020B0604020202020204" pitchFamily="34" charset="0"/>
              <a:buChar char="•"/>
            </a:pPr>
            <a:endParaRPr lang="en-AU" sz="2000" b="1">
              <a:solidFill>
                <a:srgbClr val="1A1A1A"/>
              </a:solidFill>
              <a:latin typeface="VIC" panose="00000500000000000000" pitchFamily="2" charset="0"/>
            </a:endParaRPr>
          </a:p>
          <a:p>
            <a:pPr marL="342900" indent="-342900">
              <a:lnSpc>
                <a:spcPct val="150000"/>
              </a:lnSpc>
              <a:buClr>
                <a:srgbClr val="DC006C"/>
              </a:buClr>
              <a:buFont typeface="Arial" panose="020B0604020202020204" pitchFamily="34" charset="0"/>
              <a:buChar char="•"/>
            </a:pPr>
            <a:endParaRPr lang="en-AU" sz="2000" b="1">
              <a:solidFill>
                <a:srgbClr val="1A1A1A"/>
              </a:solidFill>
              <a:latin typeface="VIC" panose="000005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6F5FF3-2B26-C704-F73C-06370E308DCF}"/>
              </a:ext>
            </a:extLst>
          </p:cNvPr>
          <p:cNvSpPr/>
          <p:nvPr/>
        </p:nvSpPr>
        <p:spPr>
          <a:xfrm>
            <a:off x="10354361" y="2519135"/>
            <a:ext cx="7596554" cy="4712677"/>
          </a:xfrm>
          <a:prstGeom prst="rect">
            <a:avLst/>
          </a:prstGeom>
          <a:solidFill>
            <a:srgbClr val="F7D0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1F33FA-56C9-22EA-15E8-05B933615D40}"/>
              </a:ext>
            </a:extLst>
          </p:cNvPr>
          <p:cNvSpPr txBox="1"/>
          <p:nvPr/>
        </p:nvSpPr>
        <p:spPr>
          <a:xfrm>
            <a:off x="10531242" y="2837094"/>
            <a:ext cx="7579268" cy="32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AU" sz="2800" b="1">
                <a:latin typeface="VIC"/>
                <a:cs typeface="Arial"/>
              </a:rPr>
              <a:t>Resources:</a:t>
            </a:r>
            <a:endParaRPr lang="en-AU" sz="2800">
              <a:latin typeface="VIC"/>
              <a:ea typeface="Calibri"/>
              <a:cs typeface="Calibri"/>
            </a:endParaRPr>
          </a:p>
          <a:p>
            <a:pPr marL="342900" indent="-342900">
              <a:lnSpc>
                <a:spcPct val="150000"/>
              </a:lnSpc>
              <a:buFont typeface="Arial,Sans-Serif"/>
              <a:buChar char="•"/>
            </a:pPr>
            <a:r>
              <a:rPr lang="en-AU" sz="2000" b="1">
                <a:solidFill>
                  <a:srgbClr val="1A1A1A"/>
                </a:solidFill>
                <a:latin typeface="VIC"/>
                <a:cs typeface="Arial"/>
              </a:rPr>
              <a:t>Creative assets available </a:t>
            </a:r>
            <a:r>
              <a:rPr lang="en-AU" sz="2000">
                <a:solidFill>
                  <a:srgbClr val="1A1A1A"/>
                </a:solidFill>
                <a:latin typeface="VIC"/>
                <a:cs typeface="Arial"/>
                <a:hlinkClick r:id="rId3"/>
              </a:rPr>
              <a:t>here</a:t>
            </a:r>
            <a:endParaRPr lang="en-AU" sz="2000">
              <a:solidFill>
                <a:srgbClr val="1A1A1A"/>
              </a:solidFill>
              <a:latin typeface="VIC"/>
              <a:cs typeface="Arial"/>
            </a:endParaRPr>
          </a:p>
          <a:p>
            <a:pPr marL="342900" indent="-342900">
              <a:lnSpc>
                <a:spcPct val="150000"/>
              </a:lnSpc>
              <a:buFont typeface="Arial,Sans-Serif"/>
              <a:buChar char="•"/>
            </a:pPr>
            <a:r>
              <a:rPr lang="en-AU" sz="2000" b="1">
                <a:solidFill>
                  <a:srgbClr val="1A1A1A"/>
                </a:solidFill>
                <a:latin typeface="VIC"/>
                <a:cs typeface="Arial"/>
              </a:rPr>
              <a:t>Cultural Diversity Week website </a:t>
            </a:r>
            <a:r>
              <a:rPr lang="en-AU" sz="2000">
                <a:solidFill>
                  <a:srgbClr val="1A1A1A"/>
                </a:solidFill>
                <a:latin typeface="VIC"/>
                <a:cs typeface="Arial"/>
                <a:hlinkClick r:id="rId4"/>
              </a:rPr>
              <a:t>here</a:t>
            </a:r>
            <a:endParaRPr lang="en-AU" sz="2000">
              <a:solidFill>
                <a:srgbClr val="1A1A1A"/>
              </a:solidFill>
              <a:latin typeface="VIC"/>
              <a:cs typeface="Arial"/>
            </a:endParaRPr>
          </a:p>
          <a:p>
            <a:pPr marL="342900" indent="-342900">
              <a:lnSpc>
                <a:spcPct val="150000"/>
              </a:lnSpc>
              <a:buFont typeface="Arial,Sans-Serif"/>
              <a:buChar char="•"/>
            </a:pPr>
            <a:r>
              <a:rPr lang="en-AU" sz="2000" b="1">
                <a:solidFill>
                  <a:srgbClr val="1A1A1A"/>
                </a:solidFill>
                <a:latin typeface="VIC"/>
                <a:ea typeface="Calibri"/>
                <a:cs typeface="Arial"/>
              </a:rPr>
              <a:t>Share your event on VMC Connect </a:t>
            </a:r>
            <a:r>
              <a:rPr lang="en-AU" sz="2000">
                <a:solidFill>
                  <a:srgbClr val="1A1A1A"/>
                </a:solidFill>
                <a:latin typeface="VIC"/>
                <a:ea typeface="Calibri"/>
                <a:cs typeface="Arial"/>
                <a:hlinkClick r:id="rId5"/>
              </a:rPr>
              <a:t>here</a:t>
            </a:r>
            <a:endParaRPr lang="en-US" sz="2000">
              <a:latin typeface="VIC"/>
              <a:ea typeface="Calibri"/>
              <a:cs typeface="Calibri"/>
            </a:endParaRPr>
          </a:p>
          <a:p>
            <a:pPr marL="342900" indent="-342900">
              <a:lnSpc>
                <a:spcPct val="150000"/>
              </a:lnSpc>
              <a:buFont typeface="Arial,Sans-Serif"/>
              <a:buChar char="•"/>
            </a:pPr>
            <a:r>
              <a:rPr lang="en-AU" sz="2000" b="1">
                <a:solidFill>
                  <a:srgbClr val="1A1A1A"/>
                </a:solidFill>
                <a:latin typeface="VIC"/>
                <a:cs typeface="Arial"/>
              </a:rPr>
              <a:t>Utilise hashtag: </a:t>
            </a:r>
            <a:r>
              <a:rPr lang="en-AU" sz="2000">
                <a:solidFill>
                  <a:srgbClr val="1A1A1A"/>
                </a:solidFill>
                <a:latin typeface="VIC"/>
                <a:cs typeface="Arial"/>
              </a:rPr>
              <a:t>#CDW2026 </a:t>
            </a:r>
          </a:p>
          <a:p>
            <a:pPr marL="342900" indent="-342900">
              <a:lnSpc>
                <a:spcPct val="150000"/>
              </a:lnSpc>
              <a:buFont typeface="Arial,Sans-Serif"/>
              <a:buChar char="•"/>
            </a:pPr>
            <a:r>
              <a:rPr lang="en-AU" sz="2000" b="1">
                <a:solidFill>
                  <a:srgbClr val="1A1A1A"/>
                </a:solidFill>
                <a:latin typeface="VIC"/>
                <a:cs typeface="Arial"/>
              </a:rPr>
              <a:t>Tag us on Facebook/ Instagram: </a:t>
            </a:r>
            <a:r>
              <a:rPr lang="en-AU" sz="2000">
                <a:solidFill>
                  <a:srgbClr val="1A1A1A"/>
                </a:solidFill>
                <a:latin typeface="VIC"/>
                <a:cs typeface="Arial"/>
                <a:hlinkClick r:id="rId6"/>
              </a:rPr>
              <a:t>@multiculturevic </a:t>
            </a:r>
            <a:endParaRPr lang="en-AU" sz="2000">
              <a:solidFill>
                <a:srgbClr val="1A1A1A"/>
              </a:solidFill>
              <a:latin typeface="VIC"/>
              <a:cs typeface="Arial"/>
            </a:endParaRPr>
          </a:p>
          <a:p>
            <a:pPr marL="342900" indent="-342900">
              <a:lnSpc>
                <a:spcPct val="150000"/>
              </a:lnSpc>
              <a:buFont typeface="Arial,Sans-Serif"/>
              <a:buChar char="•"/>
            </a:pPr>
            <a:r>
              <a:rPr lang="en-AU" sz="2000" b="1">
                <a:solidFill>
                  <a:srgbClr val="1A1A1A"/>
                </a:solidFill>
                <a:latin typeface="VIC"/>
                <a:cs typeface="Arial"/>
              </a:rPr>
              <a:t>Tag us on LinkedIn: </a:t>
            </a:r>
            <a:r>
              <a:rPr lang="en-AU" sz="2000" err="1">
                <a:solidFill>
                  <a:srgbClr val="1A1A1A"/>
                </a:solidFill>
                <a:latin typeface="VIC"/>
                <a:cs typeface="Arial"/>
                <a:hlinkClick r:id="rId7"/>
              </a:rPr>
              <a:t>victorian</a:t>
            </a:r>
            <a:r>
              <a:rPr lang="en-AU" sz="2000">
                <a:solidFill>
                  <a:srgbClr val="1A1A1A"/>
                </a:solidFill>
                <a:latin typeface="VIC"/>
                <a:cs typeface="Arial"/>
                <a:hlinkClick r:id="rId7"/>
              </a:rPr>
              <a:t>-multicultural-commission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61062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5C05F8-08C7-A0BC-6794-D223447015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yellow and white rectangle&#10;&#10;Description automatically generated">
            <a:extLst>
              <a:ext uri="{FF2B5EF4-FFF2-40B4-BE49-F238E27FC236}">
                <a16:creationId xmlns:a16="http://schemas.microsoft.com/office/drawing/2014/main" id="{918DD730-2CA3-84FB-CE87-DAD8B9E286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64"/>
            <a:ext cx="18285714" cy="10285714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95FC1F6F-898A-093F-40F2-09FD3D5CCB96}"/>
              </a:ext>
            </a:extLst>
          </p:cNvPr>
          <p:cNvSpPr txBox="1"/>
          <p:nvPr/>
        </p:nvSpPr>
        <p:spPr>
          <a:xfrm>
            <a:off x="408475" y="-188380"/>
            <a:ext cx="13905000" cy="1885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2"/>
              </a:lnSpc>
            </a:pPr>
            <a:endParaRPr lang="en-US" sz="5000" b="1">
              <a:latin typeface="VIC"/>
              <a:ea typeface="Arial Bold"/>
              <a:cs typeface="Arial Bold"/>
            </a:endParaRPr>
          </a:p>
          <a:p>
            <a:pPr>
              <a:lnSpc>
                <a:spcPts val="4752"/>
              </a:lnSpc>
            </a:pPr>
            <a:r>
              <a:rPr lang="en-US" sz="5000" b="1">
                <a:latin typeface="VIC"/>
                <a:ea typeface="Arial Bold"/>
                <a:cs typeface="Arial Bold"/>
                <a:sym typeface="Arial Bold"/>
              </a:rPr>
              <a:t>Participate: Host an event or activity for your chance to win!</a:t>
            </a:r>
            <a:endParaRPr lang="en-US" sz="5000" b="1">
              <a:latin typeface="VIC"/>
              <a:ea typeface="Arial Bold"/>
              <a:cs typeface="Arial Bold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52DCAF-C2E1-8C73-3977-4517C520CF69}"/>
              </a:ext>
            </a:extLst>
          </p:cNvPr>
          <p:cNvSpPr txBox="1"/>
          <p:nvPr/>
        </p:nvSpPr>
        <p:spPr>
          <a:xfrm>
            <a:off x="408475" y="2039425"/>
            <a:ext cx="17382564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AU" sz="2000" b="1">
                <a:latin typeface="VIC"/>
                <a:ea typeface="Times" panose="02020603050405020304" pitchFamily="18" charset="0"/>
                <a:cs typeface="Times New Roman"/>
              </a:rPr>
              <a:t>Whether you’re a government department, community group, school or business, get involved and facilitate your own multicultural event/ activity as part of Cultural Diversity Week. Please see below ideas:</a:t>
            </a:r>
            <a:endParaRPr lang="en-A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390B1C-F6F9-818E-9D0D-C06D23712F0D}"/>
              </a:ext>
            </a:extLst>
          </p:cNvPr>
          <p:cNvSpPr txBox="1"/>
          <p:nvPr/>
        </p:nvSpPr>
        <p:spPr>
          <a:xfrm>
            <a:off x="408475" y="2900182"/>
            <a:ext cx="10788787" cy="717119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AU" sz="2000">
                <a:latin typeface="VIC"/>
                <a:ea typeface="Times" panose="02020603050405020304" pitchFamily="18" charset="0"/>
                <a:cs typeface="Times New Roman"/>
              </a:rPr>
              <a:t>Host a Taste of Harmony lunch catered by a social enterprise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AU" sz="2000">
                <a:latin typeface="VIC"/>
                <a:ea typeface="Times" panose="02020603050405020304" pitchFamily="18" charset="0"/>
                <a:cs typeface="Times New Roman"/>
              </a:rPr>
              <a:t>Run a local festival showcasing diverse talents and traditions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AU" sz="2000">
                <a:latin typeface="VIC"/>
                <a:ea typeface="Times" panose="02020603050405020304" pitchFamily="18" charset="0"/>
                <a:cs typeface="Times New Roman"/>
              </a:rPr>
              <a:t>Offer hands-on activities like cooking demos, craft sessions and storytelling circles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AU" sz="2000">
                <a:latin typeface="VIC"/>
                <a:ea typeface="Times" panose="02020603050405020304" pitchFamily="18" charset="0"/>
                <a:cs typeface="Times New Roman"/>
              </a:rPr>
              <a:t>Partner with your local library for a multicultural Storytime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AU" sz="2000">
                <a:latin typeface="VIC"/>
                <a:ea typeface="Times" panose="02020603050405020304" pitchFamily="18" charset="0"/>
                <a:cs typeface="Times New Roman"/>
              </a:rPr>
              <a:t>Collaborate with businesses, schools and community groups to co-create events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AU" sz="2000">
                <a:latin typeface="VIC"/>
                <a:ea typeface="Times" panose="02020603050405020304" pitchFamily="18" charset="0"/>
                <a:cs typeface="Times New Roman"/>
              </a:rPr>
              <a:t>Hold a multicultural movie night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AU" sz="2000">
                <a:latin typeface="VIC"/>
                <a:ea typeface="Times" panose="02020603050405020304" pitchFamily="18" charset="0"/>
                <a:cs typeface="Times New Roman"/>
              </a:rPr>
              <a:t>Offer language, craft or dance classes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AU" sz="2000">
                <a:latin typeface="VIC"/>
                <a:ea typeface="Times" panose="02020603050405020304" pitchFamily="18" charset="0"/>
                <a:cs typeface="Times New Roman"/>
              </a:rPr>
              <a:t>Share books and publications on race, belonging and identity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AU" sz="2000">
                <a:latin typeface="VIC"/>
                <a:ea typeface="Times" panose="02020603050405020304" pitchFamily="18" charset="0"/>
                <a:cs typeface="Times New Roman"/>
              </a:rPr>
              <a:t>Create a group playlist featuring music from different cultures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AU" sz="2000">
                <a:latin typeface="VIC"/>
                <a:ea typeface="Times" panose="02020603050405020304" pitchFamily="18" charset="0"/>
                <a:cs typeface="Times New Roman"/>
              </a:rPr>
              <a:t>Organise a Harmony Walk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AU" sz="2000">
                <a:latin typeface="VIC"/>
                <a:ea typeface="Times" panose="02020603050405020304" pitchFamily="18" charset="0"/>
                <a:cs typeface="Times New Roman"/>
              </a:rPr>
              <a:t>Run a training session with LanguageLoop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AU" sz="2000">
                <a:latin typeface="VIC"/>
                <a:ea typeface="Times" panose="02020603050405020304" pitchFamily="18" charset="0"/>
                <a:cs typeface="Times New Roman"/>
              </a:rPr>
              <a:t>Host a lunchtime panel with diverse voices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AU" sz="2000">
                <a:latin typeface="VIC"/>
                <a:ea typeface="Times" panose="02020603050405020304" pitchFamily="18" charset="0"/>
                <a:cs typeface="Times New Roman"/>
              </a:rPr>
              <a:t>Hold a traditional dress day celebrating cultural heritage</a:t>
            </a:r>
            <a:endParaRPr lang="en-AU" sz="2000" b="1">
              <a:latin typeface="VIC"/>
              <a:ea typeface="Times" panose="02020603050405020304" pitchFamily="18" charset="0"/>
              <a:cs typeface="Times New Roman"/>
            </a:endParaRPr>
          </a:p>
          <a:p>
            <a:pPr>
              <a:spcAft>
                <a:spcPts val="600"/>
              </a:spcAft>
            </a:pPr>
            <a:endParaRPr lang="en-AU" sz="2000">
              <a:latin typeface="VIC" panose="00000500000000000000" pitchFamily="2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en-AU" sz="2000">
              <a:latin typeface="VIC" panose="00000500000000000000" pitchFamily="2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en-AU" sz="2000">
              <a:latin typeface="VIC" panose="00000500000000000000" pitchFamily="2" charset="0"/>
              <a:ea typeface="Times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9A344ED-7ADD-CF3A-7B94-AA1D68F39DFA}"/>
              </a:ext>
            </a:extLst>
          </p:cNvPr>
          <p:cNvSpPr/>
          <p:nvPr/>
        </p:nvSpPr>
        <p:spPr>
          <a:xfrm>
            <a:off x="11428629" y="7452763"/>
            <a:ext cx="6570337" cy="2188743"/>
          </a:xfrm>
          <a:prstGeom prst="rect">
            <a:avLst/>
          </a:prstGeom>
          <a:solidFill>
            <a:srgbClr val="F7D0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0E4756-99AA-A47A-CBF4-19D55E524E36}"/>
              </a:ext>
            </a:extLst>
          </p:cNvPr>
          <p:cNvSpPr txBox="1"/>
          <p:nvPr/>
        </p:nvSpPr>
        <p:spPr>
          <a:xfrm>
            <a:off x="11577918" y="7637929"/>
            <a:ext cx="6213121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AU" sz="1800" b="1">
                <a:effectLst/>
                <a:latin typeface="VIC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Prizes to be won!</a:t>
            </a:r>
          </a:p>
          <a:p>
            <a:r>
              <a:rPr lang="en-AU">
                <a:latin typeface="VIC"/>
                <a:ea typeface="Times New Roman" panose="02020603050405020304" pitchFamily="18" charset="0"/>
                <a:cs typeface="Aptos" panose="020B0004020202020204" pitchFamily="34" charset="0"/>
              </a:rPr>
              <a:t>U</a:t>
            </a:r>
            <a:r>
              <a:rPr lang="en-AU" sz="1800">
                <a:effectLst/>
                <a:latin typeface="VIC"/>
                <a:ea typeface="Times New Roman" panose="02020603050405020304" pitchFamily="18" charset="0"/>
                <a:cs typeface="Aptos" panose="020B0004020202020204" pitchFamily="34" charset="0"/>
              </a:rPr>
              <a:t>pload your activity or event to </a:t>
            </a:r>
            <a:r>
              <a:rPr lang="en-AU" sz="1800" u="sng" err="1">
                <a:solidFill>
                  <a:srgbClr val="467886"/>
                </a:solidFill>
                <a:effectLst/>
                <a:latin typeface="VIC"/>
                <a:ea typeface="Times New Roman" panose="02020603050405020304" pitchFamily="18" charset="0"/>
                <a:cs typeface="Aptos" panose="020B0004020202020204" pitchFamily="34" charset="0"/>
                <a:hlinkClick r:id="rId4"/>
              </a:rPr>
              <a:t>VMConnect</a:t>
            </a:r>
            <a:r>
              <a:rPr lang="en-AU" sz="1800">
                <a:effectLst/>
                <a:latin typeface="VIC"/>
                <a:ea typeface="Times New Roman" panose="02020603050405020304" pitchFamily="18" charset="0"/>
                <a:cs typeface="Aptos" panose="020B0004020202020204" pitchFamily="34" charset="0"/>
              </a:rPr>
              <a:t> and tag #</a:t>
            </a:r>
            <a:r>
              <a:rPr lang="en-AU">
                <a:latin typeface="VIC"/>
                <a:ea typeface="Times New Roman" panose="02020603050405020304" pitchFamily="18" charset="0"/>
                <a:cs typeface="Aptos" panose="020B0004020202020204" pitchFamily="34" charset="0"/>
              </a:rPr>
              <a:t>CDW2026</a:t>
            </a:r>
            <a:r>
              <a:rPr lang="en-AU" sz="1800">
                <a:effectLst/>
                <a:latin typeface="VIC"/>
                <a:ea typeface="Times New Roman" panose="02020603050405020304" pitchFamily="18" charset="0"/>
                <a:cs typeface="Aptos" panose="020B0004020202020204" pitchFamily="34" charset="0"/>
              </a:rPr>
              <a:t> on socials to be eligible for the prize.</a:t>
            </a:r>
          </a:p>
          <a:p>
            <a:endParaRPr lang="en-AU">
              <a:latin typeface="VIC" panose="00000500000000000000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en-AU" sz="1800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More details can be found </a:t>
            </a:r>
            <a:r>
              <a:rPr lang="en-AU" sz="1800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  <a:hlinkClick r:id="rId5"/>
              </a:rPr>
              <a:t>here</a:t>
            </a:r>
            <a:r>
              <a:rPr lang="en-AU" sz="1800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.</a:t>
            </a:r>
          </a:p>
          <a:p>
            <a:endParaRPr lang="en-AU">
              <a:latin typeface="VIC" panose="000005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3EDB66-24E3-CAAF-0383-BA1314C98AF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166" b="9463"/>
          <a:stretch>
            <a:fillRect/>
          </a:stretch>
        </p:blipFill>
        <p:spPr>
          <a:xfrm>
            <a:off x="14614484" y="3399090"/>
            <a:ext cx="3384482" cy="40536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1DF6B7-72BD-7627-0124-892C55926E9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993" t="4825" r="23983"/>
          <a:stretch>
            <a:fillRect/>
          </a:stretch>
        </p:blipFill>
        <p:spPr>
          <a:xfrm>
            <a:off x="11428629" y="3399090"/>
            <a:ext cx="3203752" cy="40536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A7308D-193B-6E0E-46D2-EFFCC0EBF40A}"/>
              </a:ext>
            </a:extLst>
          </p:cNvPr>
          <p:cNvSpPr txBox="1"/>
          <p:nvPr/>
        </p:nvSpPr>
        <p:spPr>
          <a:xfrm>
            <a:off x="496961" y="9179841"/>
            <a:ext cx="9577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>
                <a:solidFill>
                  <a:srgbClr val="7030A0"/>
                </a:solidFill>
                <a:latin typeface="VIC" panose="00000500000000000000" pitchFamily="2" charset="0"/>
              </a:rPr>
              <a:t>Visit the </a:t>
            </a:r>
            <a:r>
              <a:rPr lang="en-AU" sz="2400" b="1">
                <a:solidFill>
                  <a:srgbClr val="7030A0"/>
                </a:solidFill>
                <a:latin typeface="VIC" panose="00000500000000000000" pitchFamily="2" charset="0"/>
                <a:hlinkClick r:id="rId5"/>
              </a:rPr>
              <a:t>VMC website </a:t>
            </a:r>
            <a:r>
              <a:rPr lang="en-AU" sz="2400" b="1">
                <a:solidFill>
                  <a:srgbClr val="7030A0"/>
                </a:solidFill>
                <a:latin typeface="VIC" panose="00000500000000000000" pitchFamily="2" charset="0"/>
              </a:rPr>
              <a:t>for more ideas</a:t>
            </a:r>
          </a:p>
        </p:txBody>
      </p:sp>
    </p:spTree>
    <p:extLst>
      <p:ext uri="{BB962C8B-B14F-4D97-AF65-F5344CB8AC3E}">
        <p14:creationId xmlns:p14="http://schemas.microsoft.com/office/powerpoint/2010/main" val="31658915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C266D4E3E38F459BA6D29522EFAC47" ma:contentTypeVersion="14" ma:contentTypeDescription="Create a new document." ma:contentTypeScope="" ma:versionID="cf3ae00df7cd66e74a290f95155afb25">
  <xsd:schema xmlns:xsd="http://www.w3.org/2001/XMLSchema" xmlns:xs="http://www.w3.org/2001/XMLSchema" xmlns:p="http://schemas.microsoft.com/office/2006/metadata/properties" xmlns:ns2="6b68a71e-2c98-4555-9eb5-1c584ec529d1" xmlns:ns3="6a69d24b-e7ea-49a3-aa33-33f90de131b4" targetNamespace="http://schemas.microsoft.com/office/2006/metadata/properties" ma:root="true" ma:fieldsID="e16b5a5ea7cd7c5ef35b2b39cc521406" ns2:_="" ns3:_="">
    <xsd:import namespace="6b68a71e-2c98-4555-9eb5-1c584ec529d1"/>
    <xsd:import namespace="6a69d24b-e7ea-49a3-aa33-33f90de131b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Documentstatus" minOccurs="0"/>
                <xsd:element ref="ns3:MediaServiceBillingMetadata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lcf76f155ced4ddcb4097134ff3c332f" minOccurs="0"/>
                <xsd:element ref="ns2:TaxCatchAll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68a71e-2c98-4555-9eb5-1c584ec529d1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22" nillable="true" ma:displayName="Taxonomy Catch All Column" ma:hidden="true" ma:list="{9899c940-a158-4efe-ab6f-ede984f5e8a2}" ma:internalName="TaxCatchAll" ma:showField="CatchAllData" ma:web="6b68a71e-2c98-4555-9eb5-1c584ec529d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69d24b-e7ea-49a3-aa33-33f90de131b4" elementFormDefault="qualified">
    <xsd:import namespace="http://schemas.microsoft.com/office/2006/documentManagement/types"/>
    <xsd:import namespace="http://schemas.microsoft.com/office/infopath/2007/PartnerControls"/>
    <xsd:element name="Documentstatus" ma:index="11" nillable="true" ma:displayName="Document status" ma:format="Dropdown" ma:internalName="Documentstatus">
      <xsd:simpleType>
        <xsd:restriction base="dms:Choice">
          <xsd:enumeration value="Draft"/>
          <xsd:enumeration value="Finalised"/>
          <xsd:enumeration value="Working document"/>
        </xsd:restriction>
      </xsd:simpleType>
    </xsd:element>
    <xsd:element name="MediaServiceBillingMetadata" ma:index="12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6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9292314e-c97d-49c1-8ae7-4cb6e1c4f97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4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6b68a71e-2c98-4555-9eb5-1c584ec529d1">VMCB-221648361-32828</_dlc_DocId>
    <_dlc_DocIdUrl xmlns="6b68a71e-2c98-4555-9eb5-1c584ec529d1">
      <Url>https://vicgov.sharepoint.com/sites/DFFH-FV-VictorianMulticulturalCommission-GRP/_layouts/15/DocIdRedir.aspx?ID=VMCB-221648361-32828</Url>
      <Description>VMCB-221648361-32828</Description>
    </_dlc_DocIdUrl>
    <Documentstatus xmlns="6a69d24b-e7ea-49a3-aa33-33f90de131b4" xsi:nil="true"/>
    <TaxCatchAll xmlns="6b68a71e-2c98-4555-9eb5-1c584ec529d1" xsi:nil="true"/>
    <lcf76f155ced4ddcb4097134ff3c332f xmlns="6a69d24b-e7ea-49a3-aa33-33f90de131b4">
      <Terms xmlns="http://schemas.microsoft.com/office/infopath/2007/PartnerControls"/>
    </lcf76f155ced4ddcb4097134ff3c332f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AFC4E94E-403A-42BF-86B3-43C564CB870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A41D198-97E0-4ED7-9C93-6E176E7A855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b68a71e-2c98-4555-9eb5-1c584ec529d1"/>
    <ds:schemaRef ds:uri="6a69d24b-e7ea-49a3-aa33-33f90de131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EC38779-6D8A-41CB-A146-7F6439D4682F}">
  <ds:schemaRefs>
    <ds:schemaRef ds:uri="6b68a71e-2c98-4555-9eb5-1c584ec529d1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6a69d24b-e7ea-49a3-aa33-33f90de131b4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3A9A88F3-EBEA-45A7-9721-E53967F47529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3471</Words>
  <Application>Microsoft Office PowerPoint</Application>
  <PresentationFormat>Custom</PresentationFormat>
  <Paragraphs>302</Paragraphs>
  <Slides>24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Screen MFF 2025 (1920 x 1080 px)</dc:title>
  <dc:creator>Nardia Brancatisano (VMC)</dc:creator>
  <cp:lastModifiedBy>Sophia Sourris (VMC)</cp:lastModifiedBy>
  <cp:revision>70</cp:revision>
  <dcterms:created xsi:type="dcterms:W3CDTF">2006-08-16T00:00:00Z</dcterms:created>
  <dcterms:modified xsi:type="dcterms:W3CDTF">2026-01-28T01:00:19Z</dcterms:modified>
  <dc:identifier>DAGYexrj8I0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158ebbd-6c5e-441f-bfc9-4eb8c11e3978_Enabled">
    <vt:lpwstr>true</vt:lpwstr>
  </property>
  <property fmtid="{D5CDD505-2E9C-101B-9397-08002B2CF9AE}" pid="3" name="MSIP_Label_7158ebbd-6c5e-441f-bfc9-4eb8c11e3978_SetDate">
    <vt:lpwstr>2024-12-06T03:21:44Z</vt:lpwstr>
  </property>
  <property fmtid="{D5CDD505-2E9C-101B-9397-08002B2CF9AE}" pid="4" name="MSIP_Label_7158ebbd-6c5e-441f-bfc9-4eb8c11e3978_Method">
    <vt:lpwstr>Privileged</vt:lpwstr>
  </property>
  <property fmtid="{D5CDD505-2E9C-101B-9397-08002B2CF9AE}" pid="5" name="MSIP_Label_7158ebbd-6c5e-441f-bfc9-4eb8c11e3978_Name">
    <vt:lpwstr>7158ebbd-6c5e-441f-bfc9-4eb8c11e3978</vt:lpwstr>
  </property>
  <property fmtid="{D5CDD505-2E9C-101B-9397-08002B2CF9AE}" pid="6" name="MSIP_Label_7158ebbd-6c5e-441f-bfc9-4eb8c11e3978_SiteId">
    <vt:lpwstr>722ea0be-3e1c-4b11-ad6f-9401d6856e24</vt:lpwstr>
  </property>
  <property fmtid="{D5CDD505-2E9C-101B-9397-08002B2CF9AE}" pid="7" name="MSIP_Label_7158ebbd-6c5e-441f-bfc9-4eb8c11e3978_ActionId">
    <vt:lpwstr>9c0b0db7-d37c-415f-8d3f-f225a1a0aa0b</vt:lpwstr>
  </property>
  <property fmtid="{D5CDD505-2E9C-101B-9397-08002B2CF9AE}" pid="8" name="MSIP_Label_7158ebbd-6c5e-441f-bfc9-4eb8c11e3978_ContentBits">
    <vt:lpwstr>2</vt:lpwstr>
  </property>
  <property fmtid="{D5CDD505-2E9C-101B-9397-08002B2CF9AE}" pid="9" name="ClassificationContentMarkingFooterLocations">
    <vt:lpwstr>Office Theme:8</vt:lpwstr>
  </property>
  <property fmtid="{D5CDD505-2E9C-101B-9397-08002B2CF9AE}" pid="10" name="ClassificationContentMarkingFooterText">
    <vt:lpwstr>OFFICIAL</vt:lpwstr>
  </property>
  <property fmtid="{D5CDD505-2E9C-101B-9397-08002B2CF9AE}" pid="11" name="ContentTypeId">
    <vt:lpwstr>0x01010063C266D4E3E38F459BA6D29522EFAC47</vt:lpwstr>
  </property>
  <property fmtid="{D5CDD505-2E9C-101B-9397-08002B2CF9AE}" pid="12" name="MediaServiceImageTags">
    <vt:lpwstr/>
  </property>
  <property fmtid="{D5CDD505-2E9C-101B-9397-08002B2CF9AE}" pid="13" name="_dlc_DocIdItemGuid">
    <vt:lpwstr>f92e80a2-ce3d-42da-a651-106b917b6ab3</vt:lpwstr>
  </property>
</Properties>
</file>